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sldIdLst>
    <p:sldId id="2598" r:id="rId2"/>
    <p:sldId id="771" r:id="rId3"/>
    <p:sldId id="579" r:id="rId4"/>
    <p:sldId id="580" r:id="rId5"/>
    <p:sldId id="582" r:id="rId6"/>
    <p:sldId id="583" r:id="rId7"/>
    <p:sldId id="806" r:id="rId8"/>
    <p:sldId id="812" r:id="rId9"/>
    <p:sldId id="628" r:id="rId10"/>
    <p:sldId id="629" r:id="rId11"/>
    <p:sldId id="630" r:id="rId12"/>
    <p:sldId id="631" r:id="rId13"/>
    <p:sldId id="654" r:id="rId14"/>
    <p:sldId id="657" r:id="rId15"/>
    <p:sldId id="658" r:id="rId16"/>
    <p:sldId id="664" r:id="rId17"/>
    <p:sldId id="795" r:id="rId18"/>
    <p:sldId id="2599" r:id="rId19"/>
    <p:sldId id="816" r:id="rId20"/>
    <p:sldId id="702" r:id="rId21"/>
    <p:sldId id="800" r:id="rId22"/>
    <p:sldId id="798" r:id="rId23"/>
    <p:sldId id="722" r:id="rId24"/>
    <p:sldId id="723" r:id="rId25"/>
    <p:sldId id="739" r:id="rId26"/>
    <p:sldId id="740" r:id="rId27"/>
    <p:sldId id="797" r:id="rId28"/>
    <p:sldId id="743" r:id="rId29"/>
    <p:sldId id="744" r:id="rId30"/>
    <p:sldId id="741" r:id="rId31"/>
    <p:sldId id="819" r:id="rId32"/>
    <p:sldId id="2600" r:id="rId33"/>
    <p:sldId id="813" r:id="rId34"/>
    <p:sldId id="594" r:id="rId35"/>
    <p:sldId id="595" r:id="rId36"/>
    <p:sldId id="775" r:id="rId37"/>
    <p:sldId id="801" r:id="rId38"/>
    <p:sldId id="598" r:id="rId39"/>
    <p:sldId id="599" r:id="rId40"/>
    <p:sldId id="802" r:id="rId41"/>
    <p:sldId id="601" r:id="rId42"/>
    <p:sldId id="603" r:id="rId43"/>
    <p:sldId id="818" r:id="rId44"/>
    <p:sldId id="605" r:id="rId45"/>
    <p:sldId id="851" r:id="rId46"/>
    <p:sldId id="852" r:id="rId47"/>
    <p:sldId id="853" r:id="rId48"/>
    <p:sldId id="854" r:id="rId49"/>
    <p:sldId id="855" r:id="rId50"/>
    <p:sldId id="856" r:id="rId51"/>
    <p:sldId id="857" r:id="rId52"/>
    <p:sldId id="809" r:id="rId53"/>
    <p:sldId id="810" r:id="rId54"/>
    <p:sldId id="808" r:id="rId55"/>
    <p:sldId id="2601" r:id="rId56"/>
    <p:sldId id="2602" r:id="rId57"/>
    <p:sldId id="615" r:id="rId58"/>
    <p:sldId id="858" r:id="rId59"/>
    <p:sldId id="625" r:id="rId60"/>
    <p:sldId id="624" r:id="rId61"/>
    <p:sldId id="748" r:id="rId62"/>
    <p:sldId id="776" r:id="rId63"/>
    <p:sldId id="749" r:id="rId64"/>
    <p:sldId id="750" r:id="rId65"/>
    <p:sldId id="833" r:id="rId66"/>
    <p:sldId id="834" r:id="rId67"/>
    <p:sldId id="835" r:id="rId68"/>
    <p:sldId id="751" r:id="rId69"/>
    <p:sldId id="755" r:id="rId70"/>
    <p:sldId id="756" r:id="rId71"/>
    <p:sldId id="752" r:id="rId72"/>
    <p:sldId id="859" r:id="rId73"/>
    <p:sldId id="825" r:id="rId74"/>
    <p:sldId id="842" r:id="rId75"/>
    <p:sldId id="848" r:id="rId76"/>
    <p:sldId id="826" r:id="rId77"/>
    <p:sldId id="824" r:id="rId78"/>
    <p:sldId id="828" r:id="rId79"/>
    <p:sldId id="841" r:id="rId80"/>
    <p:sldId id="289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762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86000" autoAdjust="0"/>
  </p:normalViewPr>
  <p:slideViewPr>
    <p:cSldViewPr snapToGrid="0">
      <p:cViewPr varScale="1">
        <p:scale>
          <a:sx n="78" d="100"/>
          <a:sy n="78" d="100"/>
        </p:scale>
        <p:origin x="1062" y="102"/>
      </p:cViewPr>
      <p:guideLst/>
    </p:cSldViewPr>
  </p:slideViewPr>
  <p:outlineViewPr>
    <p:cViewPr>
      <p:scale>
        <a:sx n="33" d="100"/>
        <a:sy n="33" d="100"/>
      </p:scale>
      <p:origin x="0" y="-9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8D0B9-B47A-475B-AD02-6AD21C738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7D083-E92F-47BA-B9B1-2DAF1E5275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8715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42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7D083-E92F-47BA-B9B1-2DAF1E5275BE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966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7D083-E92F-47BA-B9B1-2DAF1E5275BE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928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7D083-E92F-47BA-B9B1-2DAF1E5275BE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7011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07D083-E92F-47BA-B9B1-2DAF1E5275BE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111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1B98B-B0F7-9A59-D9E7-314785CC5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F5568-FE88-39C4-1DD8-3D3ECC06B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F2371-8DD2-F747-A983-A418C09FA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56004-F54E-6FDD-A7C3-4D9A5FF06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3ECCB-188C-998B-AB39-21726C387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424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B6E0F-EDB6-163F-02B9-84581F06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056210-A6CA-7626-7270-39C7D8009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6D382-BFEC-4EA7-7B2F-20F9C5769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1C2E4-766C-D77F-8A07-357631F9F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FA5C0-487D-89C7-BD44-D2E6BCE61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732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AFB1C5-D670-EA97-B21B-F1A197B3BB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5134A-8A55-F5ED-FB1E-54F00825D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3B8E3-7D8A-39AA-B725-A797B87F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C8E1E-CEE0-03D9-2A4C-38A2580B7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ABCE3-1D2C-F3BF-FF5E-63C7957E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6475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9"/>
          <p:cNvSpPr txBox="1">
            <a:spLocks noGrp="1"/>
          </p:cNvSpPr>
          <p:nvPr>
            <p:ph type="ctrTitle"/>
          </p:nvPr>
        </p:nvSpPr>
        <p:spPr>
          <a:xfrm>
            <a:off x="1435100" y="2484800"/>
            <a:ext cx="6616800" cy="1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6123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65866-B11A-112C-3318-CB1B7334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52C79-1781-A54E-836B-C3BFF4412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4D0A5-D7E3-6347-17D9-B6A9A1A8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3E4FE-0F18-82A1-E34C-15F61800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A8EFE-52F3-26FE-591C-37472519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9285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3A681-2C41-4FF0-79D7-9EA2847B1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925FD-9C23-E42D-B5E4-19985EC28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1350B-94DC-2F0C-35B8-3F40386B1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9A566-83AA-EBAD-B851-83C1960C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74911-267B-EAA7-CA88-EC087E9F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091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CC452-ACEA-1CD5-DEFC-F8178102E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43ED7-5409-DF7F-C529-E916CF851C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DB369-34A6-1532-99B2-744E927AE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19B8FE-9348-1DBF-747E-D3659FF3F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E156B4-5148-62A8-89E3-3D51B0A8C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C8C74-9710-C448-2DBE-41EA1EAE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789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ED99-F5C9-A7DC-EFEE-BD56D4031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EF3E5-5501-0D27-B29F-2A2AC677E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34DF8-4147-7B63-A8F5-733E83F13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456109-DD9D-3F4C-225A-4F851C9F8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87061-AE6F-BB5F-8DC5-8CA8944DE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3F5897-3A70-1E62-390F-E76BB31EA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5269A9-9955-508E-D85B-8A8C74375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D7F8C4-844F-37B0-1E97-80035C41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21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DA4E-1C34-6204-5975-836CEE0B5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613AD5-250A-7E64-90DB-451AA392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3945F-C1D1-71B4-42E8-5675FB5B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56D9D-870B-201B-6792-61A86F70D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0061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250CF6-ABA2-77ED-B49B-0C0D58EB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69C538-A715-D065-FDCC-89037E3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629A-5324-0737-7466-4C1F75D5C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40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2A2C0-CAAA-99D8-8A33-75D76976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F810A-B09C-A1DF-14C3-085AAB89D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6771ED-F09F-D292-A945-CD91E7041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85E94-0CD3-1915-B475-03B26B6A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0677AE-7FC2-C490-AB0D-175DC6FB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0F9E6-F902-E384-4691-56D5DF808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996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CF8E-C4FF-3463-288B-8236696A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33FC40-951F-D38F-1B3C-36E1DC5DA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4C9FE-3EEE-A317-55FD-7998327B4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0797E-7A64-9E63-CB71-2B9C5A54D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C0A12-AE31-3D75-AC55-D6585FBC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93E58-2395-8D1F-3F9B-9A22643A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56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784C4C-E2AC-76E4-B4A5-7A50EE75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BFD86-3BAE-B62E-C2E2-183E4C0C5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97660-874C-A12F-F591-57F5093C9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1246C-E57C-4AE6-A729-B391409BDD9F}" type="datetimeFigureOut">
              <a:rPr lang="en-IN" smtClean="0"/>
              <a:t>15-02-2024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DBAC-7E24-6ED6-687F-476F2B0AC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72DF7-3EC4-F533-8796-7C8C2E5B5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9E97-65F1-4471-825A-88EC9E28DBF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045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slide" Target="slide7.xml"/><Relationship Id="rId10" Type="http://schemas.openxmlformats.org/officeDocument/2006/relationships/image" Target="../media/image2.png"/><Relationship Id="rId4" Type="http://schemas.openxmlformats.org/officeDocument/2006/relationships/image" Target="../media/image5.sv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5.svg"/><Relationship Id="rId9" Type="http://schemas.openxmlformats.org/officeDocument/2006/relationships/image" Target="../media/image21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" Target="slide68.xml"/><Relationship Id="rId7" Type="http://schemas.openxmlformats.org/officeDocument/2006/relationships/image" Target="../media/image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hyperlink" Target="https://cutt.ly/oUbzOIX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10" Type="http://schemas.openxmlformats.org/officeDocument/2006/relationships/image" Target="../media/image21.jpg"/><Relationship Id="rId4" Type="http://schemas.openxmlformats.org/officeDocument/2006/relationships/image" Target="../media/image5.svg"/><Relationship Id="rId9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5.svg"/><Relationship Id="rId9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5.svg"/><Relationship Id="rId9" Type="http://schemas.openxmlformats.org/officeDocument/2006/relationships/image" Target="../media/image2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5.svg"/><Relationship Id="rId9" Type="http://schemas.openxmlformats.org/officeDocument/2006/relationships/image" Target="../media/image21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" Target="slide68.xml"/><Relationship Id="rId7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5.svg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5.svg"/><Relationship Id="rId9" Type="http://schemas.openxmlformats.org/officeDocument/2006/relationships/image" Target="../media/image21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5.svg"/><Relationship Id="rId9" Type="http://schemas.openxmlformats.org/officeDocument/2006/relationships/image" Target="../media/image21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5.sv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jpg"/><Relationship Id="rId5" Type="http://schemas.openxmlformats.org/officeDocument/2006/relationships/slide" Target="slide7.xml"/><Relationship Id="rId10" Type="http://schemas.openxmlformats.org/officeDocument/2006/relationships/image" Target="../media/image58.png"/><Relationship Id="rId4" Type="http://schemas.openxmlformats.org/officeDocument/2006/relationships/image" Target="../media/image5.svg"/><Relationship Id="rId9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slide" Target="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1.jpg"/><Relationship Id="rId5" Type="http://schemas.openxmlformats.org/officeDocument/2006/relationships/slide" Target="slide7.xml"/><Relationship Id="rId10" Type="http://schemas.openxmlformats.org/officeDocument/2006/relationships/image" Target="../media/image58.png"/><Relationship Id="rId4" Type="http://schemas.openxmlformats.org/officeDocument/2006/relationships/image" Target="../media/image5.svg"/><Relationship Id="rId9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4.jpeg"/><Relationship Id="rId7" Type="http://schemas.openxmlformats.org/officeDocument/2006/relationships/image" Target="../media/image6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"/>
          <p:cNvSpPr txBox="1">
            <a:spLocks noGrp="1"/>
          </p:cNvSpPr>
          <p:nvPr>
            <p:ph type="ctrTitle"/>
          </p:nvPr>
        </p:nvSpPr>
        <p:spPr>
          <a:xfrm>
            <a:off x="1435100" y="2484800"/>
            <a:ext cx="6616800" cy="1888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/>
              <a:t> </a:t>
            </a:r>
            <a:endParaRPr/>
          </a:p>
        </p:txBody>
      </p:sp>
      <p:pic>
        <p:nvPicPr>
          <p:cNvPr id="70" name="Google Shape;70;p1" descr="A picture containing outdoor, way, road, highwa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29447"/>
            <a:ext cx="12192000" cy="56797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Google Shape;280;p9">
            <a:extLst>
              <a:ext uri="{FF2B5EF4-FFF2-40B4-BE49-F238E27FC236}">
                <a16:creationId xmlns:a16="http://schemas.microsoft.com/office/drawing/2014/main" id="{27B921D5-0963-8B4E-AE11-24FB6CCD1B64}"/>
              </a:ext>
            </a:extLst>
          </p:cNvPr>
          <p:cNvSpPr txBox="1"/>
          <p:nvPr/>
        </p:nvSpPr>
        <p:spPr>
          <a:xfrm>
            <a:off x="0" y="1286799"/>
            <a:ext cx="7950200" cy="76318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n-US" sz="3733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Learning Management System</a:t>
            </a:r>
            <a:endParaRPr sz="3733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ABDD0B6-EC77-1A52-77EC-E19747C8F9C8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4ABD968-CD3F-65CB-026A-76E55AF7A74B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42472C-D798-9D95-27D5-7F5974FE7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5469FE-BF19-40F5-6407-662403B26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032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2BF1-AF5B-4B6D-BC74-D778D6EC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1472" y="1656507"/>
            <a:ext cx="5845097" cy="4317987"/>
          </a:xfr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/>
          <a:p>
            <a:pPr algn="l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Virtual Class (Virtual Lab)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Chat (LPU Live)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Online Assessment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Discussion Forum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Exam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Research </a:t>
            </a:r>
            <a:b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Placement </a:t>
            </a:r>
            <a:b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616310-33FA-50A8-C9F4-D7E5459F2349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3B3E77-2BDD-4C9B-3113-2B3B5DEFC76F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E4A0C0-A76C-BD98-4677-5F18B4943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AD56A3-58A6-ED79-E5E2-4DC05E6D4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  <p:sp>
        <p:nvSpPr>
          <p:cNvPr id="20" name="Rectangle 6">
            <a:extLst>
              <a:ext uri="{FF2B5EF4-FFF2-40B4-BE49-F238E27FC236}">
                <a16:creationId xmlns:a16="http://schemas.microsoft.com/office/drawing/2014/main" id="{BCB81338-1C82-8F88-B940-512436EE0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5698" y="796118"/>
            <a:ext cx="42354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Left Side Quick Links:</a:t>
            </a:r>
            <a:endParaRPr lang="en-IN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  <a:ea typeface="Cambri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788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641662" y="-19050"/>
            <a:ext cx="43799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Left Side: Virtual Class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908800" y="1206578"/>
            <a:ext cx="4673600" cy="467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IN" sz="2133" b="1" dirty="0">
                <a:latin typeface="Cambria" pitchFamily="18" charset="0"/>
                <a:ea typeface="Cambria" pitchFamily="18" charset="0"/>
              </a:rPr>
              <a:t>Virtual Class(Live Class)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IN" sz="2133" b="1" dirty="0">
              <a:latin typeface="Cambria" pitchFamily="18" charset="0"/>
              <a:ea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33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Dashboard&gt;&gt; Virtual Class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Or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IN" sz="2133" b="1" dirty="0">
                <a:latin typeface="Cambria" pitchFamily="18" charset="0"/>
                <a:ea typeface="Cambria" pitchFamily="18" charset="0"/>
              </a:rPr>
              <a:t>Direct Link: </a:t>
            </a:r>
            <a:r>
              <a:rPr lang="en-IN" sz="2133" dirty="0">
                <a:latin typeface="Cambria" pitchFamily="18" charset="0"/>
                <a:ea typeface="Cambria" pitchFamily="18" charset="0"/>
              </a:rPr>
              <a:t>https://myclass.lpu.in/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IN" sz="2400" i="1" dirty="0">
                <a:latin typeface="Cambria" pitchFamily="18" charset="0"/>
                <a:ea typeface="Cambria" pitchFamily="18" charset="0"/>
              </a:rPr>
              <a:t>(Log in with same username and password of LPU e-Connect)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i="1" dirty="0">
              <a:latin typeface="Cambria" pitchFamily="18" charset="0"/>
              <a:ea typeface="Cambria" pitchFamily="18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US" sz="24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IN" sz="2400" dirty="0">
                <a:latin typeface="Cambria" pitchFamily="18" charset="0"/>
                <a:ea typeface="Cambria" pitchFamily="18" charset="0"/>
              </a:rPr>
              <a:t>Schedule of classes to be shared on LMS under “Today’s Virtual Classes” section of Dashboard.</a:t>
            </a:r>
          </a:p>
        </p:txBody>
      </p:sp>
      <p:pic>
        <p:nvPicPr>
          <p:cNvPr id="16" name="Picture 15"/>
          <p:cNvPicPr/>
          <p:nvPr/>
        </p:nvPicPr>
        <p:blipFill>
          <a:blip r:embed="rId2"/>
          <a:srcRect t="23883" r="43941" b="5475"/>
          <a:stretch>
            <a:fillRect/>
          </a:stretch>
        </p:blipFill>
        <p:spPr bwMode="auto">
          <a:xfrm>
            <a:off x="0" y="1333485"/>
            <a:ext cx="6762755" cy="552451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0" y="2571744"/>
            <a:ext cx="857213" cy="762005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ECE79C-BE4E-417B-A0B5-41C82C8AA20A}"/>
              </a:ext>
            </a:extLst>
          </p:cNvPr>
          <p:cNvSpPr txBox="1"/>
          <p:nvPr/>
        </p:nvSpPr>
        <p:spPr>
          <a:xfrm>
            <a:off x="1047715" y="857233"/>
            <a:ext cx="5283200" cy="46166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txBody>
          <a:bodyPr wrap="square" lIns="91424" tIns="45719" rIns="91424" bIns="45719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Link to access virtual class (Live class)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428586" y="1762114"/>
            <a:ext cx="1333509" cy="47625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61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EC64EB4-2E23-45F5-A391-07DDE8CDA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7" b="19"/>
          <a:stretch/>
        </p:blipFill>
        <p:spPr>
          <a:xfrm>
            <a:off x="0" y="584200"/>
            <a:ext cx="12192000" cy="62738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19753" y="-38962"/>
            <a:ext cx="25524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Virtual Class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2235200" y="1092200"/>
            <a:ext cx="2540000" cy="2336800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3225889" y="6054493"/>
            <a:ext cx="5740222" cy="406400"/>
          </a:xfrm>
          <a:prstGeom prst="roundRect">
            <a:avLst>
              <a:gd name="adj" fmla="val 7510"/>
            </a:avLst>
          </a:prstGeom>
          <a:solidFill>
            <a:schemeClr val="bg1">
              <a:alpha val="10196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Click to attend Virtual Class (Live Class)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4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57213" y="122947"/>
            <a:ext cx="49039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Left Side: Chat (LPU Live)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826227" y="-21804"/>
            <a:ext cx="4903906" cy="620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IN" sz="2100" b="1" dirty="0">
                <a:latin typeface="Cambria" pitchFamily="18" charset="0"/>
                <a:ea typeface="Cambria" pitchFamily="18" charset="0"/>
              </a:rPr>
              <a:t>Chat (LPU Live)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IN" sz="2100" b="1" dirty="0">
              <a:latin typeface="Cambria" pitchFamily="18" charset="0"/>
              <a:ea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Dashboard&gt;&gt; Chat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IN" sz="2100" dirty="0">
                <a:latin typeface="Cambria" pitchFamily="18" charset="0"/>
                <a:ea typeface="Cambria" pitchFamily="18" charset="0"/>
              </a:rPr>
              <a:t>Or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IN" sz="2100" b="1" dirty="0">
                <a:latin typeface="Cambria" pitchFamily="18" charset="0"/>
                <a:ea typeface="Cambria" pitchFamily="18" charset="0"/>
              </a:rPr>
              <a:t>Direct Link: </a:t>
            </a:r>
            <a:r>
              <a:rPr lang="en-IN" sz="2100" dirty="0">
                <a:latin typeface="Cambria" pitchFamily="18" charset="0"/>
                <a:ea typeface="Cambria" pitchFamily="18" charset="0"/>
              </a:rPr>
              <a:t>https://lpulive.lpu.in/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IN" sz="2100" i="1" dirty="0">
                <a:latin typeface="Cambria" pitchFamily="18" charset="0"/>
                <a:ea typeface="Cambria" pitchFamily="18" charset="0"/>
              </a:rPr>
              <a:t>(Log in with same username and password of LPU e-Connect) </a:t>
            </a:r>
            <a:endParaRPr lang="en-US" sz="2100" i="1" dirty="0">
              <a:latin typeface="Cambria" pitchFamily="18" charset="0"/>
              <a:ea typeface="Cambria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Ø"/>
            </a:pPr>
            <a:r>
              <a:rPr lang="en-US" sz="2100" dirty="0">
                <a:latin typeface="Cambria" pitchFamily="18" charset="0"/>
                <a:ea typeface="Cambria" pitchFamily="18" charset="0"/>
              </a:rPr>
              <a:t> Student can interact with fellow students and with faculty on the basis of  allotted sections. The Platform allows users to share all type of files 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pdf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, images, audio, video etc).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Ø"/>
            </a:pPr>
            <a:r>
              <a:rPr lang="en-IN" sz="21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Note: Platform to be used for academic interactions only. </a:t>
            </a:r>
            <a:endParaRPr lang="en-US" sz="21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/>
          <a:srcRect t="27808" r="43941" b="5475"/>
          <a:stretch>
            <a:fillRect/>
          </a:stretch>
        </p:blipFill>
        <p:spPr bwMode="auto">
          <a:xfrm>
            <a:off x="0" y="1047734"/>
            <a:ext cx="6667504" cy="581026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0" y="3238499"/>
            <a:ext cx="857213" cy="762005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857213" y="3810003"/>
            <a:ext cx="952507" cy="21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ECE79C-BE4E-417B-A0B5-41C82C8AA20A}"/>
              </a:ext>
            </a:extLst>
          </p:cNvPr>
          <p:cNvSpPr txBox="1"/>
          <p:nvPr/>
        </p:nvSpPr>
        <p:spPr>
          <a:xfrm>
            <a:off x="1809720" y="3714753"/>
            <a:ext cx="4064000" cy="461663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lIns="91424" tIns="45719" rIns="91424" bIns="45719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Link to access LPU Live chat</a:t>
            </a:r>
          </a:p>
        </p:txBody>
      </p:sp>
    </p:spTree>
    <p:extLst>
      <p:ext uri="{BB962C8B-B14F-4D97-AF65-F5344CB8AC3E}">
        <p14:creationId xmlns:p14="http://schemas.microsoft.com/office/powerpoint/2010/main" val="60009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8828" y="151517"/>
            <a:ext cx="55835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Left Side: Online Assessment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854846" y="236758"/>
            <a:ext cx="5142713" cy="604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2100" b="1" dirty="0">
                <a:latin typeface="Cambria" pitchFamily="18" charset="0"/>
                <a:ea typeface="Cambria" pitchFamily="18" charset="0"/>
              </a:rPr>
              <a:t>Online Assessment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Dashboard&gt;&gt; Online Assessment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IN" sz="2100" dirty="0">
                <a:latin typeface="Cambria" pitchFamily="18" charset="0"/>
                <a:ea typeface="Cambria" pitchFamily="18" charset="0"/>
              </a:rPr>
              <a:t>Or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IN" sz="2100" b="1" dirty="0">
                <a:latin typeface="Cambria" pitchFamily="18" charset="0"/>
                <a:ea typeface="Cambria" pitchFamily="18" charset="0"/>
              </a:rPr>
              <a:t>Direct Link: </a:t>
            </a:r>
            <a:r>
              <a:rPr lang="en-IN" sz="2100" dirty="0">
                <a:latin typeface="Cambria" pitchFamily="18" charset="0"/>
                <a:ea typeface="Cambria" pitchFamily="18" charset="0"/>
              </a:rPr>
              <a:t>https://oas.lpu.in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IN" sz="2100" i="1" dirty="0">
                <a:latin typeface="Cambria" pitchFamily="18" charset="0"/>
                <a:ea typeface="Cambria" pitchFamily="18" charset="0"/>
              </a:rPr>
              <a:t>(Log in with same username and password of LPU e-Connect)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100" i="1" dirty="0">
              <a:latin typeface="Cambria" pitchFamily="18" charset="0"/>
              <a:ea typeface="Cambria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Ø"/>
            </a:pPr>
            <a:r>
              <a:rPr lang="en-IN" sz="2100" dirty="0">
                <a:latin typeface="Cambria" pitchFamily="18" charset="0"/>
                <a:ea typeface="Cambria" pitchFamily="18" charset="0"/>
              </a:rPr>
              <a:t>Online Assessment System (OAS): An Online </a:t>
            </a:r>
            <a:r>
              <a:rPr lang="en-IN" sz="21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platform to conduct various kind online tests </a:t>
            </a:r>
            <a:r>
              <a:rPr lang="en-IN" sz="2100" dirty="0">
                <a:latin typeface="Cambria" pitchFamily="18" charset="0"/>
                <a:ea typeface="Cambria" pitchFamily="18" charset="0"/>
              </a:rPr>
              <a:t>using specially designed question pool incorporated automated designing of test with auto calculation of result </a:t>
            </a:r>
            <a:r>
              <a:rPr lang="en-IN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en-IN" sz="2100" b="1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other than unit wise self assessments given under e-Tutorial)</a:t>
            </a:r>
            <a:endParaRPr lang="en-US" sz="2100" b="1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/>
          <a:srcRect t="23883" r="43941" b="5475"/>
          <a:stretch>
            <a:fillRect/>
          </a:stretch>
        </p:blipFill>
        <p:spPr bwMode="auto">
          <a:xfrm>
            <a:off x="0" y="1047733"/>
            <a:ext cx="6667504" cy="581026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ECE79C-BE4E-417B-A0B5-41C82C8AA20A}"/>
              </a:ext>
            </a:extLst>
          </p:cNvPr>
          <p:cNvSpPr txBox="1"/>
          <p:nvPr/>
        </p:nvSpPr>
        <p:spPr>
          <a:xfrm>
            <a:off x="1619219" y="3919845"/>
            <a:ext cx="4064000" cy="46166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txBody>
          <a:bodyPr wrap="square" lIns="91424" tIns="45719" rIns="91424" bIns="45719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Link to Online Assessment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0" y="4419614"/>
            <a:ext cx="857213" cy="819149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857214" y="4381507"/>
            <a:ext cx="762005" cy="34067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872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55348" y="84837"/>
            <a:ext cx="53775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Left Side: Discussion Forum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908800" y="739728"/>
            <a:ext cx="4673600" cy="575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2000" b="1" dirty="0">
                <a:latin typeface="Cambria" pitchFamily="18" charset="0"/>
                <a:ea typeface="Cambria" pitchFamily="18" charset="0"/>
              </a:rPr>
              <a:t>Discussion Forum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endParaRPr lang="en-IN" sz="2000" b="1" dirty="0">
              <a:latin typeface="Cambria" pitchFamily="18" charset="0"/>
              <a:ea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Dashboard&gt;&gt; Discussion Forum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000" dirty="0">
              <a:latin typeface="Cambria" pitchFamily="18" charset="0"/>
              <a:ea typeface="Cambria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Ø"/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 To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help students in addressing their course wise doubts related to the curriculum and to engage student in discussion of various topics with faculty and with fellow students.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Ø"/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Continuously monitored and managed by course faculty.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Ø"/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Post to be displayed after approvals only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/>
          <a:srcRect t="27808" r="43941" b="5475"/>
          <a:stretch>
            <a:fillRect/>
          </a:stretch>
        </p:blipFill>
        <p:spPr bwMode="auto">
          <a:xfrm>
            <a:off x="0" y="1047733"/>
            <a:ext cx="6621285" cy="581026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ECE79C-BE4E-417B-A0B5-41C82C8AA20A}"/>
              </a:ext>
            </a:extLst>
          </p:cNvPr>
          <p:cNvSpPr txBox="1"/>
          <p:nvPr/>
        </p:nvSpPr>
        <p:spPr>
          <a:xfrm>
            <a:off x="1238216" y="5619766"/>
            <a:ext cx="5334037" cy="461663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Dot"/>
          </a:ln>
        </p:spPr>
        <p:txBody>
          <a:bodyPr wrap="square" lIns="91424" tIns="45719" rIns="91424" bIns="45719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Link to Course wise Discussion Forum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-1865" y="5362605"/>
            <a:ext cx="857213" cy="857256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55349" y="5791233"/>
            <a:ext cx="382867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04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09032" y="146429"/>
            <a:ext cx="30451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Left Side: Exam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991557" y="1559390"/>
            <a:ext cx="5105235" cy="343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2133" b="1" dirty="0">
                <a:latin typeface="Cambria" pitchFamily="18" charset="0"/>
                <a:ea typeface="Cambria" pitchFamily="18" charset="0"/>
              </a:rPr>
              <a:t>Exam: T</a:t>
            </a:r>
            <a:r>
              <a:rPr lang="en-IN" sz="2400" dirty="0">
                <a:latin typeface="Cambria" pitchFamily="18" charset="0"/>
                <a:ea typeface="Cambria" pitchFamily="18" charset="0"/>
              </a:rPr>
              <a:t>echnology Enabled Proctored Examination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endParaRPr lang="en-IN" sz="2133" b="1" dirty="0">
              <a:latin typeface="Cambria" pitchFamily="18" charset="0"/>
              <a:ea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33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Dashboard&gt;&gt; Exam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133" dirty="0">
              <a:latin typeface="Cambria" pitchFamily="18" charset="0"/>
              <a:ea typeface="Cambria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</a:rPr>
              <a:t>online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platform to conduct technology enabled proctored examination/ test.</a:t>
            </a:r>
          </a:p>
        </p:txBody>
      </p:sp>
      <p:pic>
        <p:nvPicPr>
          <p:cNvPr id="14" name="Picture 13"/>
          <p:cNvPicPr/>
          <p:nvPr/>
        </p:nvPicPr>
        <p:blipFill>
          <a:blip r:embed="rId2"/>
          <a:srcRect t="25258" r="47780" b="5475"/>
          <a:stretch>
            <a:fillRect/>
          </a:stretch>
        </p:blipFill>
        <p:spPr bwMode="auto">
          <a:xfrm>
            <a:off x="0" y="1238235"/>
            <a:ext cx="6858005" cy="561976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0" y="3905254"/>
            <a:ext cx="6477003" cy="1699921"/>
            <a:chOff x="142844" y="2928940"/>
            <a:chExt cx="4857752" cy="12749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4ECE79C-BE4E-417B-A0B5-41C82C8AA20A}"/>
                </a:ext>
              </a:extLst>
            </p:cNvPr>
            <p:cNvSpPr txBox="1"/>
            <p:nvPr/>
          </p:nvSpPr>
          <p:spPr>
            <a:xfrm>
              <a:off x="961996" y="3857634"/>
              <a:ext cx="4038600" cy="3462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Dot"/>
            </a:ln>
          </p:spPr>
          <p:txBody>
            <a:bodyPr wrap="square" lIns="91424" tIns="45719" rIns="91424" bIns="45719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  <a:cs typeface="Times New Roman" panose="02020603050405020304" pitchFamily="18" charset="0"/>
                </a:rPr>
                <a:t>Link to Online Proctored Examination</a:t>
              </a:r>
            </a:p>
          </p:txBody>
        </p:sp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142844" y="2928940"/>
              <a:ext cx="714348" cy="571504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10800000">
              <a:off x="857192" y="3500444"/>
              <a:ext cx="428628" cy="35719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6505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6367" y="177801"/>
            <a:ext cx="4254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Placement Assistance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7600" y="1215643"/>
            <a:ext cx="3454400" cy="444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en-IN" sz="2133" dirty="0">
              <a:latin typeface="Cambria" pitchFamily="18" charset="0"/>
            </a:endParaRPr>
          </a:p>
          <a:p>
            <a:pPr>
              <a:buFont typeface="Wingdings" pitchFamily="2" charset="2"/>
              <a:buChar char="Ø"/>
            </a:pPr>
            <a:endParaRPr lang="en-IN" sz="2133" dirty="0">
              <a:latin typeface="Cambr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IN" sz="2133" dirty="0">
                <a:latin typeface="Cambria" pitchFamily="18" charset="0"/>
              </a:rPr>
              <a:t>  Interested students can register for placement assistance by sharing their interest areas. </a:t>
            </a:r>
          </a:p>
          <a:p>
            <a:pPr>
              <a:buFont typeface="Wingdings" pitchFamily="2" charset="2"/>
              <a:buChar char="Ø"/>
            </a:pPr>
            <a:endParaRPr lang="en-IN" sz="2133" dirty="0">
              <a:latin typeface="Cambr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133" dirty="0">
                <a:latin typeface="Cambria" pitchFamily="18" charset="0"/>
              </a:rPr>
              <a:t>Announcement section to be checked on regular basis for quick updates related to placement assistance.</a:t>
            </a:r>
            <a:endParaRPr lang="en-IN" sz="2400" dirty="0"/>
          </a:p>
          <a:p>
            <a:endParaRPr lang="en-IN" sz="2400" dirty="0"/>
          </a:p>
          <a:p>
            <a:endParaRPr lang="en-US" sz="2400" dirty="0"/>
          </a:p>
        </p:txBody>
      </p:sp>
      <p:pic>
        <p:nvPicPr>
          <p:cNvPr id="17" name="Picture 16"/>
          <p:cNvPicPr/>
          <p:nvPr/>
        </p:nvPicPr>
        <p:blipFill>
          <a:blip r:embed="rId2"/>
          <a:srcRect t="25601" r="60576" b="5132"/>
          <a:stretch>
            <a:fillRect/>
          </a:stretch>
        </p:blipFill>
        <p:spPr bwMode="auto">
          <a:xfrm>
            <a:off x="0" y="1333485"/>
            <a:ext cx="4571989" cy="552451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0" y="6000768"/>
            <a:ext cx="857213" cy="762005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ECE79C-BE4E-417B-A0B5-41C82C8AA20A}"/>
              </a:ext>
            </a:extLst>
          </p:cNvPr>
          <p:cNvSpPr txBox="1"/>
          <p:nvPr/>
        </p:nvSpPr>
        <p:spPr>
          <a:xfrm>
            <a:off x="857214" y="5143513"/>
            <a:ext cx="2476517" cy="46166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dashDot"/>
          </a:ln>
        </p:spPr>
        <p:txBody>
          <a:bodyPr wrap="square" lIns="91424" tIns="45719" rIns="91424" bIns="45719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Click to  Proceed</a:t>
            </a:r>
          </a:p>
        </p:txBody>
      </p:sp>
      <p:cxnSp>
        <p:nvCxnSpPr>
          <p:cNvPr id="11" name="Straight Arrow Connector 10"/>
          <p:cNvCxnSpPr>
            <a:endCxn id="9" idx="3"/>
          </p:cNvCxnSpPr>
          <p:nvPr/>
        </p:nvCxnSpPr>
        <p:spPr>
          <a:xfrm rot="5400000">
            <a:off x="761964" y="5715017"/>
            <a:ext cx="762003" cy="57150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/>
          <p:nvPr/>
        </p:nvPicPr>
        <p:blipFill>
          <a:blip r:embed="rId3"/>
          <a:srcRect l="21140" t="13402" r="21530" b="9777"/>
          <a:stretch>
            <a:fillRect/>
          </a:stretch>
        </p:blipFill>
        <p:spPr bwMode="auto">
          <a:xfrm>
            <a:off x="3542619" y="1333485"/>
            <a:ext cx="4934648" cy="552451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 35"/>
          <p:cNvGrpSpPr/>
          <p:nvPr/>
        </p:nvGrpSpPr>
        <p:grpSpPr>
          <a:xfrm>
            <a:off x="6286501" y="5238763"/>
            <a:ext cx="2133600" cy="1454152"/>
            <a:chOff x="4714876" y="3571882"/>
            <a:chExt cx="1600200" cy="1090614"/>
          </a:xfrm>
        </p:grpSpPr>
        <p:sp>
          <p:nvSpPr>
            <p:cNvPr id="20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5786446" y="4281496"/>
              <a:ext cx="515856" cy="381000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ECE79C-BE4E-417B-A0B5-41C82C8AA20A}"/>
                </a:ext>
              </a:extLst>
            </p:cNvPr>
            <p:cNvSpPr txBox="1"/>
            <p:nvPr/>
          </p:nvSpPr>
          <p:spPr>
            <a:xfrm>
              <a:off x="4714876" y="3571882"/>
              <a:ext cx="1600200" cy="31542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Dot"/>
            </a:ln>
          </p:spPr>
          <p:txBody>
            <a:bodyPr wrap="square" lIns="91424" tIns="45719" rIns="91424" bIns="45719" rtlCol="0">
              <a:spAutoFit/>
            </a:bodyPr>
            <a:lstStyle/>
            <a:p>
              <a:r>
                <a:rPr lang="en-US" sz="2133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  <a:cs typeface="Times New Roman" panose="02020603050405020304" pitchFamily="18" charset="0"/>
                </a:rPr>
                <a:t>Click to Register</a:t>
              </a:r>
            </a:p>
          </p:txBody>
        </p:sp>
        <p:cxnSp>
          <p:nvCxnSpPr>
            <p:cNvPr id="22" name="Straight Arrow Connector 21"/>
            <p:cNvCxnSpPr>
              <a:endCxn id="20" idx="0"/>
            </p:cNvCxnSpPr>
            <p:nvPr/>
          </p:nvCxnSpPr>
          <p:spPr>
            <a:xfrm rot="16200000" flipH="1">
              <a:off x="5703481" y="3940603"/>
              <a:ext cx="352422" cy="3293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5563043" y="864863"/>
            <a:ext cx="4400557" cy="1754119"/>
            <a:chOff x="2871758" y="541769"/>
            <a:chExt cx="3300418" cy="1315589"/>
          </a:xfrm>
        </p:grpSpPr>
        <p:sp>
          <p:nvSpPr>
            <p:cNvPr id="14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2871758" y="1643056"/>
              <a:ext cx="642942" cy="214302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5400000">
              <a:off x="3121791" y="1107271"/>
              <a:ext cx="785818" cy="28575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ECE79C-BE4E-417B-A0B5-41C82C8AA20A}"/>
                </a:ext>
              </a:extLst>
            </p:cNvPr>
            <p:cNvSpPr txBox="1"/>
            <p:nvPr/>
          </p:nvSpPr>
          <p:spPr>
            <a:xfrm>
              <a:off x="3657576" y="541769"/>
              <a:ext cx="2514600" cy="31542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Dot"/>
            </a:ln>
          </p:spPr>
          <p:txBody>
            <a:bodyPr wrap="square" lIns="91424" tIns="45719" rIns="91424" bIns="45719" rtlCol="0">
              <a:spAutoFit/>
            </a:bodyPr>
            <a:lstStyle/>
            <a:p>
              <a:r>
                <a:rPr lang="en-US" sz="2133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  <a:cs typeface="Times New Roman" panose="02020603050405020304" pitchFamily="18" charset="0"/>
                </a:rPr>
                <a:t>Click to yes to fill details 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2BF1-AF5B-4B6D-BC74-D778D6EC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1472" y="1656507"/>
            <a:ext cx="6270831" cy="4835734"/>
          </a:xfr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Happenings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E-Tutorials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Learner Participation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Events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Today's Virtual Classes(Time Table, Attendance)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Assignments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My Messages 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Calendar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Announcements</a:t>
            </a:r>
            <a:b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</a:b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616310-33FA-50A8-C9F4-D7E5459F2349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3B3E77-2BDD-4C9B-3113-2B3B5DEFC76F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E4A0C0-A76C-BD98-4677-5F18B4943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AD56A3-58A6-ED79-E5E2-4DC05E6D4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  <p:sp>
        <p:nvSpPr>
          <p:cNvPr id="20" name="Rectangle 6">
            <a:extLst>
              <a:ext uri="{FF2B5EF4-FFF2-40B4-BE49-F238E27FC236}">
                <a16:creationId xmlns:a16="http://schemas.microsoft.com/office/drawing/2014/main" id="{BCB81338-1C82-8F88-B940-512436EE0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276" y="796118"/>
            <a:ext cx="32942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Middle Section: </a:t>
            </a:r>
            <a:endParaRPr lang="en-IN" sz="3200" b="1" dirty="0">
              <a:solidFill>
                <a:schemeClr val="tx1">
                  <a:lumMod val="95000"/>
                  <a:lumOff val="5000"/>
                </a:schemeClr>
              </a:solidFill>
              <a:latin typeface="Cambria" pitchFamily="18" charset="0"/>
              <a:ea typeface="Cambri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391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656721" y="163590"/>
            <a:ext cx="24384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Happenings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311210" y="5480176"/>
            <a:ext cx="3048021" cy="666779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Clicking on “View More” button to access “happenings.lpu.in”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4463819" y="5703056"/>
            <a:ext cx="0" cy="24798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99" t="15246" r="1870" b="17898"/>
          <a:stretch/>
        </p:blipFill>
        <p:spPr>
          <a:xfrm>
            <a:off x="-2586" y="884016"/>
            <a:ext cx="12208441" cy="470992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276313" y="1873977"/>
            <a:ext cx="7048549" cy="4677340"/>
            <a:chOff x="163626" y="1009184"/>
            <a:chExt cx="5286412" cy="3508000"/>
          </a:xfrm>
        </p:grpSpPr>
        <p:sp>
          <p:nvSpPr>
            <p:cNvPr id="8" name="Rounded Rectangle 7"/>
            <p:cNvSpPr/>
            <p:nvPr/>
          </p:nvSpPr>
          <p:spPr>
            <a:xfrm>
              <a:off x="163626" y="1009184"/>
              <a:ext cx="5286412" cy="2852622"/>
            </a:xfrm>
            <a:prstGeom prst="roundRect">
              <a:avLst/>
            </a:prstGeom>
            <a:solidFill>
              <a:srgbClr val="FF0000">
                <a:alpha val="10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268428" y="4088556"/>
              <a:ext cx="2737928" cy="428628"/>
            </a:xfrm>
            <a:prstGeom prst="roundRect">
              <a:avLst/>
            </a:prstGeom>
            <a:solidFill>
              <a:schemeClr val="bg1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467" dirty="0">
                  <a:solidFill>
                    <a:srgbClr val="FF0000"/>
                  </a:solidFill>
                  <a:latin typeface="Cambria" pitchFamily="18" charset="0"/>
                </a:rPr>
                <a:t>Slides/ Carousel reflecting latest events 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10835221" y="4745123"/>
            <a:ext cx="952507" cy="488941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 w="28575">
                <a:solidFill>
                  <a:schemeClr val="tx1"/>
                </a:solidFill>
              </a:ln>
            </a:endParaRPr>
          </a:p>
        </p:txBody>
      </p:sp>
      <p:cxnSp>
        <p:nvCxnSpPr>
          <p:cNvPr id="14" name="Straight Arrow Connector 13"/>
          <p:cNvCxnSpPr>
            <a:cxnSpLocks/>
            <a:endCxn id="9" idx="2"/>
          </p:cNvCxnSpPr>
          <p:nvPr/>
        </p:nvCxnSpPr>
        <p:spPr>
          <a:xfrm flipV="1">
            <a:off x="11311474" y="5234065"/>
            <a:ext cx="0" cy="29647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2BF1-AF5B-4B6D-BC74-D778D6EC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621" y="1447813"/>
            <a:ext cx="6978980" cy="4317987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4800" dirty="0">
                <a:solidFill>
                  <a:srgbClr val="E676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Management System</a:t>
            </a:r>
            <a:br>
              <a:rPr lang="en-US" sz="4800" dirty="0">
                <a:solidFill>
                  <a:srgbClr val="E676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800" dirty="0">
                <a:solidFill>
                  <a:srgbClr val="E676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>
                <a:solidFill>
                  <a:srgbClr val="E676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“LPU e-Connect”</a:t>
            </a:r>
            <a:br>
              <a:rPr lang="en-US" sz="4800" dirty="0">
                <a:solidFill>
                  <a:srgbClr val="E676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800" dirty="0">
                <a:solidFill>
                  <a:srgbClr val="E676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4800" dirty="0">
                <a:solidFill>
                  <a:srgbClr val="E676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E676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URL: </a:t>
            </a:r>
            <a:r>
              <a:rPr lang="en-US" sz="3200" dirty="0">
                <a:solidFill>
                  <a:srgbClr val="E676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https://lms.lpuonline.com/</a:t>
            </a:r>
            <a:endParaRPr lang="en-US" sz="4800" dirty="0">
              <a:solidFill>
                <a:srgbClr val="E676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Graphic 7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EAE31269-0E4B-4179-9ADB-AE274FEDC7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89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FED27FE7-344F-4F7E-B116-83F57B7C56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pic>
        <p:nvPicPr>
          <p:cNvPr id="11" name="Picture 12" descr="Task Manager Icon | Download Flat Round icons | IconsPedia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80800" y="100584"/>
            <a:ext cx="585216" cy="585216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B41EA5-78E5-129C-4C4B-16D096D17A9E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E826F50-A15F-C935-DE5D-C9D2A52FD0D0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8EBE66-7D4F-09FA-C61A-C02BC3E14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8E58DB-2362-99D9-BF4A-EA76984F1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385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95541" y="-37951"/>
            <a:ext cx="2272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e-Tutorials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08001" y="4724336"/>
            <a:ext cx="1120648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Dashboard&gt;&gt; e-Tutorials</a:t>
            </a:r>
            <a:endParaRPr lang="en-IN" sz="2000" b="1" dirty="0">
              <a:latin typeface="Cambria" pitchFamily="18" charset="0"/>
              <a:ea typeface="Cambria" pitchFamily="18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IN" sz="2000" b="1" dirty="0">
                <a:latin typeface="Cambria" pitchFamily="18" charset="0"/>
                <a:ea typeface="Cambria" pitchFamily="18" charset="0"/>
              </a:rPr>
              <a:t>e-Tutorials: 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quick link to current term’s pre-recorded video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IN" sz="1050" b="1" dirty="0">
              <a:latin typeface="Cambria" pitchFamily="18" charset="0"/>
              <a:ea typeface="Cambria" pitchFamily="18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N" sz="2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Providing access to following:</a:t>
            </a:r>
          </a:p>
          <a:p>
            <a:pPr marL="380990" indent="-38099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  <a:ea typeface="Cambria" pitchFamily="18" charset="0"/>
              </a:rPr>
              <a:t>Course wise Pre-recorded videos further divided into Units </a:t>
            </a:r>
          </a:p>
          <a:p>
            <a:pPr marL="380990" indent="-38099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  <a:ea typeface="Cambria" pitchFamily="18" charset="0"/>
              </a:rPr>
              <a:t>Unit wise self assessments (No restrictions, any unit can be accessed)</a:t>
            </a:r>
          </a:p>
          <a:p>
            <a:pPr marL="380990" indent="-38099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000" dirty="0">
                <a:latin typeface="Cambria" pitchFamily="18" charset="0"/>
                <a:ea typeface="Cambria" pitchFamily="18" charset="0"/>
              </a:rPr>
              <a:t>Overview, Transcripts, e-Resources, e-Notes etc.</a:t>
            </a:r>
            <a:endParaRPr lang="en-IN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87488" y="1380738"/>
            <a:ext cx="5952661" cy="3477607"/>
          </a:xfrm>
          <a:prstGeom prst="roundRect">
            <a:avLst/>
          </a:prstGeom>
          <a:solidFill>
            <a:srgbClr val="FF0000">
              <a:alpha val="588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3346E3-743A-4EC1-91DD-6BC82CAD3FCC}"/>
              </a:ext>
            </a:extLst>
          </p:cNvPr>
          <p:cNvSpPr txBox="1"/>
          <p:nvPr/>
        </p:nvSpPr>
        <p:spPr>
          <a:xfrm>
            <a:off x="3407702" y="1608817"/>
            <a:ext cx="2933624" cy="46166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Select 1 Course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428549"/>
            <a:ext cx="12192000" cy="4440612"/>
            <a:chOff x="0" y="428549"/>
            <a:chExt cx="12192000" cy="44406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65F1A0-FE54-F763-B524-31937DE1D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28549"/>
              <a:ext cx="12192000" cy="4440612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723253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9123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815413" y="5936906"/>
            <a:ext cx="10857816" cy="689263"/>
          </a:xfrm>
          <a:prstGeom prst="roundRect">
            <a:avLst/>
          </a:prstGeom>
          <a:solidFill>
            <a:schemeClr val="bg1"/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>
                <a:solidFill>
                  <a:schemeClr val="tx1"/>
                </a:solidFill>
                <a:latin typeface="Cambria" pitchFamily="18" charset="0"/>
              </a:rPr>
              <a:t>Units categorized in the following three categories:</a:t>
            </a:r>
          </a:p>
          <a:p>
            <a:pPr algn="just"/>
            <a:r>
              <a:rPr lang="en-US" sz="1600" dirty="0">
                <a:solidFill>
                  <a:schemeClr val="tx1"/>
                </a:solidFill>
                <a:latin typeface="Cambria" pitchFamily="18" charset="0"/>
              </a:rPr>
              <a:t>1. Previous Units (Already watched)                 2. In Play (Currently watching)                 3. Up Next (To be viewed)</a:t>
            </a:r>
            <a:endParaRPr lang="en-US" sz="2400" dirty="0">
              <a:solidFill>
                <a:schemeClr val="tx1"/>
              </a:solidFill>
              <a:latin typeface="Cambria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95541" y="-19050"/>
            <a:ext cx="2272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e-Tutorials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04827" y="1409099"/>
            <a:ext cx="4381531" cy="476253"/>
          </a:xfrm>
          <a:prstGeom prst="round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Video Lectures by University Faculty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3171825"/>
            <a:ext cx="5962650" cy="51435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525647"/>
            <a:ext cx="12192000" cy="5353051"/>
            <a:chOff x="0" y="525647"/>
            <a:chExt cx="12192000" cy="53530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4BDEF4-3AB4-D1E4-DF12-F59FF83CC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25647"/>
              <a:ext cx="12192000" cy="535305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7161" y="694611"/>
              <a:ext cx="5962650" cy="51435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7624224" y="315519"/>
            <a:ext cx="3848373" cy="5659726"/>
            <a:chOff x="5718168" y="1451102"/>
            <a:chExt cx="2886280" cy="4244795"/>
          </a:xfrm>
        </p:grpSpPr>
        <p:sp>
          <p:nvSpPr>
            <p:cNvPr id="19" name="Rounded Rectangle 18"/>
            <p:cNvSpPr/>
            <p:nvPr/>
          </p:nvSpPr>
          <p:spPr>
            <a:xfrm>
              <a:off x="5718168" y="2202038"/>
              <a:ext cx="2886280" cy="3493859"/>
            </a:xfrm>
            <a:prstGeom prst="roundRect">
              <a:avLst/>
            </a:prstGeom>
            <a:solidFill>
              <a:srgbClr val="FF0000">
                <a:alpha val="6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337358" y="1451102"/>
              <a:ext cx="2177942" cy="642924"/>
            </a:xfrm>
            <a:prstGeom prst="roundRect">
              <a:avLst/>
            </a:prstGeom>
            <a:noFill/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>
                  <a:solidFill>
                    <a:srgbClr val="FF0000"/>
                  </a:solidFill>
                  <a:latin typeface="Cambria" pitchFamily="18" charset="0"/>
                </a:rPr>
                <a:t>Unit wise Course Content with progress bar</a:t>
              </a:r>
            </a:p>
          </p:txBody>
        </p:sp>
        <p:cxnSp>
          <p:nvCxnSpPr>
            <p:cNvPr id="22" name="Straight Arrow Connector 21"/>
            <p:cNvCxnSpPr>
              <a:cxnSpLocks/>
            </p:cNvCxnSpPr>
            <p:nvPr/>
          </p:nvCxnSpPr>
          <p:spPr>
            <a:xfrm>
              <a:off x="6732240" y="1986014"/>
              <a:ext cx="72008" cy="2160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8427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5ACA48-05D0-D442-E9B8-66CF99891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166"/>
            <a:ext cx="12192000" cy="634283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95541" y="-19050"/>
            <a:ext cx="22721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e-Tutorials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87488" y="5012424"/>
            <a:ext cx="3238523" cy="381003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EC5895-6F54-01B7-A48C-EA1D1C839C38}"/>
              </a:ext>
            </a:extLst>
          </p:cNvPr>
          <p:cNvSpPr txBox="1"/>
          <p:nvPr/>
        </p:nvSpPr>
        <p:spPr>
          <a:xfrm>
            <a:off x="1635049" y="5275701"/>
            <a:ext cx="4813300" cy="163121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Overview  of the Lecture 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Lecture wise Transcripts in PDF format 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PPTs used by Faculty in Video Lecture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e-Book  of the Course </a:t>
            </a:r>
          </a:p>
          <a:p>
            <a:pPr>
              <a:buFont typeface="Arial" pitchFamily="34" charset="0"/>
              <a:buChar char="•"/>
            </a:pPr>
            <a:r>
              <a:rPr lang="en-I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Times New Roman" panose="02020603050405020304" pitchFamily="18" charset="0"/>
              </a:rPr>
              <a:t>Make e-Notes while studying online  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96" y="842766"/>
            <a:ext cx="59626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5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EDF31C-F2FB-A29B-8985-A2083603E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3605"/>
            <a:ext cx="12192000" cy="387550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54983" y="-19050"/>
            <a:ext cx="4553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Learner’s Participation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92755" y="4271300"/>
            <a:ext cx="11206489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dirty="0">
                <a:latin typeface="Cambria" pitchFamily="18" charset="0"/>
                <a:ea typeface="Cambria" pitchFamily="18" charset="0"/>
              </a:rPr>
              <a:t>Dashboard&gt;&gt; Learner’s Participation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b="1" dirty="0">
                <a:latin typeface="Cambria" pitchFamily="18" charset="0"/>
                <a:ea typeface="Cambria" pitchFamily="18" charset="0"/>
              </a:rPr>
              <a:t>Learner’s Participation: </a:t>
            </a:r>
            <a:r>
              <a:rPr lang="en-IN" dirty="0">
                <a:latin typeface="Cambria" pitchFamily="18" charset="0"/>
                <a:ea typeface="Cambria" pitchFamily="18" charset="0"/>
              </a:rPr>
              <a:t>real-time calculation of all components  of academic participation and course wise display of all activities along with auto calculations to make the user aware of his/ her progress.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endParaRPr lang="en-IN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N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Academic Participation: 10%</a:t>
            </a:r>
          </a:p>
          <a:p>
            <a:pPr marL="380990" indent="-38099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Cambria" pitchFamily="18" charset="0"/>
                <a:ea typeface="Cambria" pitchFamily="18" charset="0"/>
              </a:rPr>
              <a:t>Attendance of Live lectures (Virtual Classes)</a:t>
            </a:r>
          </a:p>
          <a:p>
            <a:pPr marL="380990" indent="-38099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Cambria" pitchFamily="18" charset="0"/>
                <a:ea typeface="Cambria" pitchFamily="18" charset="0"/>
              </a:rPr>
              <a:t>Studying through Pre Recorded Videos</a:t>
            </a:r>
          </a:p>
          <a:p>
            <a:pPr marL="380990" indent="-38099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Cambria" pitchFamily="18" charset="0"/>
                <a:ea typeface="Cambria" pitchFamily="18" charset="0"/>
              </a:rPr>
              <a:t>Quiz after every unit (Self Assessments)</a:t>
            </a:r>
          </a:p>
          <a:p>
            <a:pPr marL="380990" indent="-38099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IN" dirty="0">
                <a:latin typeface="Cambria" pitchFamily="18" charset="0"/>
                <a:ea typeface="Cambria" pitchFamily="18" charset="0"/>
              </a:rPr>
              <a:t>Discussion Forum (No. of Approved posts/ replies in discussion forum)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83499" y="1703848"/>
            <a:ext cx="1619261" cy="381003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84" y="841205"/>
            <a:ext cx="59626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900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9C3FA5-08CA-0E6F-A3FD-D40C13517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" b="3672"/>
          <a:stretch/>
        </p:blipFill>
        <p:spPr>
          <a:xfrm>
            <a:off x="0" y="644691"/>
            <a:ext cx="12192000" cy="4992555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554983" y="-19050"/>
            <a:ext cx="45532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Learner’s Participation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31372" y="5620584"/>
            <a:ext cx="11206489" cy="118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sz="1600" b="1" dirty="0">
                <a:latin typeface="Cambria" pitchFamily="18" charset="0"/>
                <a:ea typeface="Cambria" pitchFamily="18" charset="0"/>
              </a:rPr>
              <a:t>Important Note: 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In order to be eligible to appear in End Term Exam of a particular course, the learners must have minimum score of 75% in the all course specific activities related to Academic Participation and Engagement.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1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Learners needs to be active on LMS for participating in various academic activities (at</a:t>
            </a:r>
            <a:r>
              <a:rPr lang="en-US" sz="1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least for two hours every fortnight)</a:t>
            </a:r>
            <a:endParaRPr lang="en-IN" sz="16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59830" y="2276872"/>
            <a:ext cx="5088565" cy="476253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1011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799482" y="-19050"/>
            <a:ext cx="40643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Today’s Virtual Class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010400" y="967852"/>
            <a:ext cx="4853851" cy="547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33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Dashboard&gt;&gt; Today’s Virtual Classes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133" dirty="0">
              <a:latin typeface="Cambria" pitchFamily="18" charset="0"/>
              <a:ea typeface="Cambria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sz="2133" dirty="0">
                <a:latin typeface="Cambria" pitchFamily="18" charset="0"/>
                <a:ea typeface="Cambria" pitchFamily="18" charset="0"/>
              </a:rPr>
              <a:t>It provides information regarding classes scheduled for the day and also this option reflects the Time Table or Live Classes schedule for upcoming days. 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sz="2133" dirty="0">
                <a:latin typeface="Cambria" pitchFamily="18" charset="0"/>
                <a:ea typeface="Cambria" pitchFamily="18" charset="0"/>
              </a:rPr>
              <a:t>%age of Overall </a:t>
            </a:r>
            <a:r>
              <a:rPr lang="en-US" sz="2133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attendance in Live lectures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Attendance of Live classes to be updated </a:t>
            </a:r>
            <a:r>
              <a:rPr lang="en-IN" sz="2133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with in 42 hours </a:t>
            </a:r>
            <a:endParaRPr lang="en-US" sz="2133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/>
          <a:srcRect l="46412" t="27983" r="17129" b="15226"/>
          <a:stretch>
            <a:fillRect/>
          </a:stretch>
        </p:blipFill>
        <p:spPr bwMode="auto">
          <a:xfrm>
            <a:off x="0" y="889000"/>
            <a:ext cx="6477003" cy="5969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380960" y="5619765"/>
            <a:ext cx="2000264" cy="609600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3428981" y="5581669"/>
            <a:ext cx="2571768" cy="609600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72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/>
          <a:srcRect t="13046" b="8042"/>
          <a:stretch/>
        </p:blipFill>
        <p:spPr bwMode="auto">
          <a:xfrm>
            <a:off x="0" y="687421"/>
            <a:ext cx="12192000" cy="524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799482" y="-19050"/>
            <a:ext cx="40643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Today’s Virtual Class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04801" y="5859618"/>
            <a:ext cx="11242507" cy="77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33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Dashboard&gt;&gt; Today’s Virtual Classes &gt;&gt; View Time Table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33" dirty="0">
                <a:latin typeface="Cambria" pitchFamily="18" charset="0"/>
                <a:ea typeface="Cambria" pitchFamily="18" charset="0"/>
              </a:rPr>
              <a:t>Weekly timetable on a click is available </a:t>
            </a:r>
          </a:p>
        </p:txBody>
      </p:sp>
    </p:spTree>
    <p:extLst>
      <p:ext uri="{BB962C8B-B14F-4D97-AF65-F5344CB8AC3E}">
        <p14:creationId xmlns:p14="http://schemas.microsoft.com/office/powerpoint/2010/main" val="1956913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668247" y="-19050"/>
            <a:ext cx="23267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Attendance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04801" y="5859618"/>
            <a:ext cx="11242507" cy="77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33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Dashboard&gt;&gt; Today’s Virtual Classes &gt;&gt; Attendance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33" dirty="0">
                <a:latin typeface="Cambria" pitchFamily="18" charset="0"/>
                <a:ea typeface="Cambria" pitchFamily="18" charset="0"/>
              </a:rPr>
              <a:t>Course wise attendance on a click is available 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2"/>
          <a:srcRect t="10357" b="6403"/>
          <a:stretch/>
        </p:blipFill>
        <p:spPr bwMode="auto">
          <a:xfrm>
            <a:off x="0" y="644691"/>
            <a:ext cx="12192000" cy="499255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6849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685544" y="-19050"/>
            <a:ext cx="44424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Assignments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995773" y="1435076"/>
            <a:ext cx="5815268" cy="352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33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Dashboard&gt;&gt; Assignments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This section includes  course wise assignments;  </a:t>
            </a:r>
            <a:r>
              <a:rPr lang="en-US" sz="24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provision to download and  solved upload assignments.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2400" dirty="0">
                <a:latin typeface="Cambria" pitchFamily="18" charset="0"/>
                <a:ea typeface="Cambria" pitchFamily="18" charset="0"/>
              </a:rPr>
              <a:t>To be available as per dates mentioned in Academic Calendar</a:t>
            </a:r>
          </a:p>
        </p:txBody>
      </p:sp>
      <p:pic>
        <p:nvPicPr>
          <p:cNvPr id="12" name="Picture 11"/>
          <p:cNvPicPr/>
          <p:nvPr/>
        </p:nvPicPr>
        <p:blipFill>
          <a:blip r:embed="rId2"/>
          <a:srcRect l="40873" t="26460" r="31562" b="5304"/>
          <a:stretch>
            <a:fillRect/>
          </a:stretch>
        </p:blipFill>
        <p:spPr bwMode="auto">
          <a:xfrm>
            <a:off x="0" y="952483"/>
            <a:ext cx="5619747" cy="590551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2952728" y="5905517"/>
            <a:ext cx="2139949" cy="812800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31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19427" y="-19050"/>
            <a:ext cx="26244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My Messages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689599" y="1290128"/>
            <a:ext cx="5815268" cy="391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33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Dashboard&gt;&gt; My Messages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133" dirty="0">
              <a:latin typeface="Cambria" pitchFamily="18" charset="0"/>
              <a:ea typeface="Cambria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133" b="1" dirty="0">
                <a:latin typeface="Cambria" pitchFamily="18" charset="0"/>
                <a:ea typeface="Cambria" pitchFamily="18" charset="0"/>
              </a:rPr>
              <a:t>History: 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Dashboard &gt;&gt; e-Communication &gt;&gt; Messages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2133" dirty="0">
              <a:latin typeface="Cambria" pitchFamily="18" charset="0"/>
              <a:ea typeface="Cambria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To facilitate the user to view personalized messages posted by university related to Academics, Examinations and other 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/>
          <a:srcRect l="67372" t="26632" r="4703" b="5132"/>
          <a:stretch>
            <a:fillRect/>
          </a:stretch>
        </p:blipFill>
        <p:spPr bwMode="auto">
          <a:xfrm>
            <a:off x="0" y="857232"/>
            <a:ext cx="5619747" cy="600076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3143229" y="5956323"/>
            <a:ext cx="2000264" cy="615949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3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31800" y="937778"/>
            <a:ext cx="11309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IN" sz="2400" b="1" dirty="0">
                <a:latin typeface="Cambria" pitchFamily="18" charset="0"/>
                <a:ea typeface="Cambria" pitchFamily="18" charset="0"/>
              </a:rPr>
              <a:t>LPU e-CONNECT  FOR 24X7 ACCESS TO ACADEMIC RESOURCES</a:t>
            </a: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431800" y="1366849"/>
            <a:ext cx="11328400" cy="511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LPU e-Connect, an exceptional and user friendly online platform of Lovely Professional University, offers </a:t>
            </a:r>
            <a:r>
              <a:rPr lang="en-IN" sz="2000" b="1" i="1" dirty="0">
                <a:latin typeface="Cambria" pitchFamily="18" charset="0"/>
                <a:ea typeface="Cambria" pitchFamily="18" charset="0"/>
              </a:rPr>
              <a:t>ANY TIME ANY WHERE 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strong and secure online connection that connects its students with the university.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Cambria" pitchFamily="18" charset="0"/>
                <a:ea typeface="Cambria" pitchFamily="18" charset="0"/>
              </a:rPr>
              <a:t>Based on enterprising web portal technology, </a:t>
            </a:r>
            <a:r>
              <a:rPr lang="en-US" sz="2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it truly automates various administrative and academic processes</a:t>
            </a:r>
            <a:r>
              <a:rPr lang="en-US" sz="20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of Online Education and minimizes the shortcomings of physical distances by providing 24X7 accessibility through its various useful features.</a:t>
            </a:r>
          </a:p>
          <a:p>
            <a:pPr algn="just">
              <a:lnSpc>
                <a:spcPct val="150000"/>
              </a:lnSpc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LPU e-connect is a boon for students as they can learn as per their convenience along with their other commitments. Students enrolled under LPU Online Education are allotted a </a:t>
            </a:r>
            <a:r>
              <a:rPr lang="en-IN" sz="2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personalized User ID and Password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 through which they may access various interactive and dynamic features of LPU e-Connect which serves the motto </a:t>
            </a:r>
            <a:r>
              <a:rPr lang="en-IN" sz="2000" b="1" i="1" dirty="0">
                <a:latin typeface="Cambria" pitchFamily="18" charset="0"/>
                <a:ea typeface="Cambria" pitchFamily="18" charset="0"/>
              </a:rPr>
              <a:t>"Your Education Your Way". 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LPU e-Connect is also accessible through various Mobile Applications.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D6EF3-C0A8-CC86-06AD-4D16DA51A13C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F504E2-08B3-C6E7-D1BF-590177220219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DD8794-160B-E358-398F-C8EA86EFE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BB8C4A-6BD6-3F5C-A00E-02F789A68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FFFA4C-B76B-DD34-ADB7-DB03E5C1924D}"/>
              </a:ext>
            </a:extLst>
          </p:cNvPr>
          <p:cNvSpPr txBox="1"/>
          <p:nvPr/>
        </p:nvSpPr>
        <p:spPr>
          <a:xfrm>
            <a:off x="3086268" y="189318"/>
            <a:ext cx="5494315" cy="455509"/>
          </a:xfrm>
          <a:prstGeom prst="rect">
            <a:avLst/>
          </a:prstGeom>
          <a:solidFill>
            <a:srgbClr val="E67622"/>
          </a:solidFill>
          <a:ln>
            <a:solidFill>
              <a:schemeClr val="tx1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90000"/>
              </a:lnSpc>
              <a:buSzPts val="2100"/>
              <a:defRPr sz="18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400" dirty="0"/>
              <a:t> </a:t>
            </a:r>
            <a:r>
              <a:rPr lang="en-IN" sz="2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LPU e-Connect (LMS)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7C55A-0748-B23E-B7EE-C0F04B222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1" r="311" b="1"/>
          <a:stretch/>
        </p:blipFill>
        <p:spPr>
          <a:xfrm>
            <a:off x="-9450" y="534479"/>
            <a:ext cx="12202951" cy="4402340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888115" y="-19050"/>
            <a:ext cx="18870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Calendar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08000" y="4877972"/>
            <a:ext cx="11356251" cy="175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Dashboard&gt;&gt; Calendar</a:t>
            </a: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sz="2000" dirty="0">
                <a:latin typeface="Cambria" pitchFamily="18" charset="0"/>
                <a:ea typeface="Cambria" pitchFamily="18" charset="0"/>
              </a:rPr>
              <a:t>Provision for learner to schedule the activities. Also provides information related to upcoming events Day Wise, Weekly or Month wise.</a:t>
            </a:r>
            <a:endParaRPr lang="en-US" sz="2000" b="1" dirty="0">
              <a:latin typeface="Cambria" pitchFamily="18" charset="0"/>
              <a:ea typeface="Cambria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sz="2000" dirty="0">
                <a:latin typeface="Cambria" pitchFamily="18" charset="0"/>
                <a:ea typeface="Cambria" pitchFamily="18" charset="0"/>
              </a:rPr>
              <a:t>Quick view of time table, list of holidays and important upcoming event on Calendar. </a:t>
            </a:r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9918509" y="731336"/>
            <a:ext cx="2095515" cy="2857520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239349" y="884754"/>
            <a:ext cx="1809763" cy="2476517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98C05C5-A8B3-FE11-BCC2-6DA8F1AD10B0}"/>
              </a:ext>
            </a:extLst>
          </p:cNvPr>
          <p:cNvCxnSpPr>
            <a:cxnSpLocks/>
          </p:cNvCxnSpPr>
          <p:nvPr/>
        </p:nvCxnSpPr>
        <p:spPr>
          <a:xfrm flipV="1">
            <a:off x="10930467" y="3592323"/>
            <a:ext cx="0" cy="19339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AB4EB68-979A-47C4-AF29-8ADF1F975F14}"/>
              </a:ext>
            </a:extLst>
          </p:cNvPr>
          <p:cNvSpPr/>
          <p:nvPr/>
        </p:nvSpPr>
        <p:spPr>
          <a:xfrm>
            <a:off x="9661740" y="3650314"/>
            <a:ext cx="2311867" cy="987212"/>
          </a:xfrm>
          <a:prstGeom prst="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Select the type of event  to be highlighted on the Calendar</a:t>
            </a:r>
          </a:p>
        </p:txBody>
      </p:sp>
    </p:spTree>
    <p:extLst>
      <p:ext uri="{BB962C8B-B14F-4D97-AF65-F5344CB8AC3E}">
        <p14:creationId xmlns:p14="http://schemas.microsoft.com/office/powerpoint/2010/main" val="1876068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811644" y="0"/>
            <a:ext cx="32565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Announcements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63307" y="2056153"/>
            <a:ext cx="1714512" cy="355921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ed Rectangle 4"/>
          <p:cNvSpPr/>
          <p:nvPr/>
        </p:nvSpPr>
        <p:spPr>
          <a:xfrm>
            <a:off x="1772660" y="3142542"/>
            <a:ext cx="9334565" cy="527236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ounded Rectangle 5"/>
          <p:cNvSpPr/>
          <p:nvPr/>
        </p:nvSpPr>
        <p:spPr>
          <a:xfrm>
            <a:off x="2831637" y="1904258"/>
            <a:ext cx="2571768" cy="738129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Provision to see category wise Announcements 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3887756" y="2564904"/>
            <a:ext cx="170921" cy="5776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0" y="593202"/>
            <a:ext cx="12192000" cy="6153151"/>
            <a:chOff x="0" y="593202"/>
            <a:chExt cx="12192000" cy="615315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97853E-41A9-EF8D-3597-1FAB7698D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93202"/>
              <a:ext cx="12192000" cy="615315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747" y="1024674"/>
              <a:ext cx="5962650" cy="5143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4616310-33FA-50A8-C9F4-D7E5459F2349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3B3E77-2BDD-4C9B-3113-2B3B5DEFC76F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6E4A0C0-A76C-BD98-4677-5F18B4943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AD56A3-58A6-ED79-E5E2-4DC05E6D4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  <p:sp>
        <p:nvSpPr>
          <p:cNvPr id="20" name="Rectangle 6">
            <a:extLst>
              <a:ext uri="{FF2B5EF4-FFF2-40B4-BE49-F238E27FC236}">
                <a16:creationId xmlns:a16="http://schemas.microsoft.com/office/drawing/2014/main" id="{BCB81338-1C82-8F88-B940-512436EE0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529" y="2733866"/>
            <a:ext cx="33249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Main Menu</a:t>
            </a:r>
            <a:endParaRPr lang="en-IN" sz="4800" b="1" dirty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Cambria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54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508000" y="2616233"/>
            <a:ext cx="10769600" cy="451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133" b="1" dirty="0">
                <a:latin typeface="Cambria" pitchFamily="18" charset="0"/>
                <a:ea typeface="Cambria" pitchFamily="18" charset="0"/>
              </a:rPr>
              <a:t>Menu:  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Menu available on Dashboard provides easy access to various interfaces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26384" y="-19050"/>
            <a:ext cx="52104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Main Menu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57167" y="3025719"/>
            <a:ext cx="4368800" cy="373365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133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Main Menu on Top:</a:t>
            </a:r>
          </a:p>
          <a:p>
            <a:pPr>
              <a:buFont typeface="Wingdings" pitchFamily="2" charset="2"/>
              <a:buChar char="q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Social Media Quick links </a:t>
            </a:r>
          </a:p>
          <a:p>
            <a:pPr>
              <a:buFont typeface="Wingdings" pitchFamily="2" charset="2"/>
              <a:buChar char="q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My Account</a:t>
            </a:r>
          </a:p>
          <a:p>
            <a:pPr>
              <a:buFont typeface="Wingdings" pitchFamily="2" charset="2"/>
              <a:buChar char="q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e-Communication</a:t>
            </a:r>
          </a:p>
          <a:p>
            <a:pPr>
              <a:buFont typeface="Wingdings" pitchFamily="2" charset="2"/>
              <a:buChar char="q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Exam Connect </a:t>
            </a:r>
          </a:p>
          <a:p>
            <a:pPr>
              <a:buFont typeface="Wingdings" pitchFamily="2" charset="2"/>
              <a:buChar char="q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E-Content</a:t>
            </a:r>
          </a:p>
          <a:p>
            <a:pPr>
              <a:buFont typeface="Wingdings" pitchFamily="2" charset="2"/>
              <a:buChar char="q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Course Connect</a:t>
            </a:r>
          </a:p>
          <a:p>
            <a:pPr>
              <a:buFont typeface="Wingdings" pitchFamily="2" charset="2"/>
              <a:buChar char="q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RMS</a:t>
            </a:r>
          </a:p>
          <a:p>
            <a:pPr>
              <a:buFont typeface="Wingdings" pitchFamily="2" charset="2"/>
              <a:buChar char="q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e-Library</a:t>
            </a:r>
          </a:p>
          <a:p>
            <a:pPr>
              <a:buFont typeface="Wingdings" pitchFamily="2" charset="2"/>
              <a:buChar char="q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Calendar</a:t>
            </a:r>
          </a:p>
          <a:p>
            <a:pPr>
              <a:buFont typeface="Wingdings" pitchFamily="2" charset="2"/>
              <a:buChar char="q"/>
            </a:pPr>
            <a:r>
              <a:rPr lang="en-IN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Contact Us</a:t>
            </a:r>
            <a:endParaRPr lang="en-US" sz="2133" dirty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418800" y="3541105"/>
            <a:ext cx="4368800" cy="2748958"/>
          </a:xfrm>
          <a:prstGeom prst="rect">
            <a:avLst/>
          </a:prstGeom>
          <a:noFill/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133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Quick Information</a:t>
            </a:r>
          </a:p>
          <a:p>
            <a:endParaRPr lang="en-US" sz="2133" b="1" dirty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Student Photo</a:t>
            </a:r>
          </a:p>
          <a:p>
            <a:pPr>
              <a:buFont typeface="Wingdings" pitchFamily="2" charset="2"/>
              <a:buChar char="q"/>
            </a:pPr>
            <a:r>
              <a:rPr lang="en-IN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Registration No.</a:t>
            </a:r>
          </a:p>
          <a:p>
            <a:pPr>
              <a:buFont typeface="Wingdings" pitchFamily="2" charset="2"/>
              <a:buChar char="q"/>
            </a:pPr>
            <a:r>
              <a:rPr lang="en-IN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Programme</a:t>
            </a:r>
          </a:p>
          <a:p>
            <a:pPr>
              <a:buFont typeface="Wingdings" pitchFamily="2" charset="2"/>
              <a:buChar char="q"/>
            </a:pPr>
            <a:r>
              <a:rPr lang="en-IN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Help Manual</a:t>
            </a:r>
          </a:p>
          <a:p>
            <a:pPr>
              <a:buFont typeface="Wingdings" pitchFamily="2" charset="2"/>
              <a:buChar char="q"/>
            </a:pPr>
            <a:r>
              <a:rPr lang="en-IN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Provision to Change Password</a:t>
            </a:r>
          </a:p>
          <a:p>
            <a:pPr>
              <a:buFont typeface="Wingdings" pitchFamily="2" charset="2"/>
              <a:buChar char="q"/>
            </a:pPr>
            <a:r>
              <a:rPr lang="en-IN" sz="2133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My Profile </a:t>
            </a:r>
            <a:endParaRPr lang="en-US" sz="2133" dirty="0">
              <a:solidFill>
                <a:schemeClr val="accent1">
                  <a:lumMod val="50000"/>
                </a:schemeClr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47328" y="916830"/>
            <a:ext cx="2000221" cy="28575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8933062" y="1202583"/>
            <a:ext cx="3214065" cy="1274976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10224459" y="916829"/>
            <a:ext cx="1809720" cy="285752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629899"/>
            <a:ext cx="12192000" cy="1847660"/>
            <a:chOff x="0" y="629899"/>
            <a:chExt cx="12192000" cy="1847660"/>
          </a:xfrm>
        </p:grpSpPr>
        <p:pic>
          <p:nvPicPr>
            <p:cNvPr id="17" name="Picture 16"/>
            <p:cNvPicPr/>
            <p:nvPr/>
          </p:nvPicPr>
          <p:blipFill rotWithShape="1">
            <a:blip r:embed="rId2"/>
            <a:srcRect t="4664" b="64165"/>
            <a:stretch/>
          </p:blipFill>
          <p:spPr bwMode="auto">
            <a:xfrm>
              <a:off x="0" y="629899"/>
              <a:ext cx="12192000" cy="184766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8981" y="1232311"/>
              <a:ext cx="5962650" cy="514350"/>
            </a:xfrm>
            <a:prstGeom prst="rect">
              <a:avLst/>
            </a:prstGeom>
          </p:spPr>
        </p:pic>
      </p:grp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2736742" y="1253261"/>
            <a:ext cx="5471493" cy="447547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48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508000" y="2914390"/>
            <a:ext cx="112776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133" b="1" dirty="0">
                <a:latin typeface="Cambria" pitchFamily="18" charset="0"/>
                <a:ea typeface="Cambria" pitchFamily="18" charset="0"/>
              </a:rPr>
              <a:t>My Account: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"My Account" is a personalized account of the user containing maximum details related to the user and his account. User can view and edit his/ her profile.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endParaRPr lang="en-US" sz="2133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85925" y="-19050"/>
            <a:ext cx="5291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My Account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46120" y="4004421"/>
            <a:ext cx="6664433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457189" indent="-457189">
              <a:buFont typeface="+mj-lt"/>
              <a:buAutoNum type="alphaLcPeriod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ID Card</a:t>
            </a:r>
          </a:p>
          <a:p>
            <a:pPr marL="457189" indent="-457189">
              <a:buFont typeface="+mj-lt"/>
              <a:buAutoNum type="alphaLcPeriod"/>
            </a:pPr>
            <a:r>
              <a:rPr lang="en-IN" sz="2400" dirty="0">
                <a:latin typeface="Cambria" pitchFamily="18" charset="0"/>
                <a:ea typeface="Cambria" pitchFamily="18" charset="0"/>
              </a:rPr>
              <a:t>Online Fee Payment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pPr marL="457189" indent="-457189">
              <a:buFont typeface="+mj-lt"/>
              <a:buAutoNum type="alphaLcPeriod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My Profile</a:t>
            </a:r>
          </a:p>
          <a:p>
            <a:pPr marL="457189" indent="-457189">
              <a:buFont typeface="+mj-lt"/>
              <a:buAutoNum type="alphaLcPeriod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Edit Profile</a:t>
            </a:r>
          </a:p>
          <a:p>
            <a:pPr marL="457189" indent="-457189">
              <a:buFont typeface="+mj-lt"/>
              <a:buAutoNum type="alphaLcPeriod"/>
            </a:pPr>
            <a:r>
              <a:rPr lang="en-IN" sz="2400" dirty="0">
                <a:latin typeface="Cambria" pitchFamily="18" charset="0"/>
                <a:ea typeface="Cambria" pitchFamily="18" charset="0"/>
              </a:rPr>
              <a:t>My Fee Details</a:t>
            </a:r>
          </a:p>
          <a:p>
            <a:pPr marL="441325" indent="-354013">
              <a:buFont typeface="+mj-lt"/>
              <a:buAutoNum type="romanLcPeriod"/>
            </a:pPr>
            <a:r>
              <a:rPr lang="en-IN" sz="2400" dirty="0">
                <a:latin typeface="Cambria" pitchFamily="18" charset="0"/>
                <a:ea typeface="Cambria" pitchFamily="18" charset="0"/>
              </a:rPr>
              <a:t> Fee Receipt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716146"/>
            <a:ext cx="12192000" cy="2098856"/>
            <a:chOff x="0" y="716146"/>
            <a:chExt cx="12192000" cy="2098856"/>
          </a:xfrm>
        </p:grpSpPr>
        <p:pic>
          <p:nvPicPr>
            <p:cNvPr id="9" name="Picture 8"/>
            <p:cNvPicPr/>
            <p:nvPr/>
          </p:nvPicPr>
          <p:blipFill rotWithShape="1">
            <a:blip r:embed="rId2"/>
            <a:srcRect t="9821" b="52893"/>
            <a:stretch/>
          </p:blipFill>
          <p:spPr bwMode="auto">
            <a:xfrm>
              <a:off x="0" y="716146"/>
              <a:ext cx="12192000" cy="2098856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16" b="42643"/>
            <a:stretch/>
          </p:blipFill>
          <p:spPr>
            <a:xfrm>
              <a:off x="2514659" y="1116370"/>
              <a:ext cx="5962650" cy="213666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2514659" y="1305835"/>
            <a:ext cx="1920213" cy="1608556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39767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06400" y="438586"/>
            <a:ext cx="11277600" cy="14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>
                <a:latin typeface="Cambria" pitchFamily="18" charset="0"/>
                <a:ea typeface="Cambria" pitchFamily="18" charset="0"/>
              </a:rPr>
              <a:t>a. ID Card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Dashboard&gt;&gt; My Account &gt;&gt; ID card</a:t>
            </a:r>
          </a:p>
          <a:p>
            <a:pPr>
              <a:lnSpc>
                <a:spcPct val="150000"/>
              </a:lnSpc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Student can also print the ID card, Printing is limited to 3 attempts 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85925" y="-19050"/>
            <a:ext cx="5291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My Account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619747" y="6133798"/>
            <a:ext cx="5048285" cy="762005"/>
            <a:chOff x="4214810" y="4571996"/>
            <a:chExt cx="3786214" cy="571504"/>
          </a:xfrm>
        </p:grpSpPr>
        <p:sp>
          <p:nvSpPr>
            <p:cNvPr id="11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4214810" y="4857750"/>
              <a:ext cx="1357322" cy="285750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  <a:latin typeface="Cambria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357950" y="4571996"/>
              <a:ext cx="1643074" cy="571504"/>
            </a:xfrm>
            <a:prstGeom prst="roundRect">
              <a:avLst/>
            </a:prstGeom>
            <a:noFill/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467" dirty="0">
                  <a:solidFill>
                    <a:srgbClr val="FF0000"/>
                  </a:solidFill>
                  <a:latin typeface="Cambria" pitchFamily="18" charset="0"/>
                </a:rPr>
                <a:t>Provision to print the ID Card</a:t>
              </a:r>
            </a:p>
          </p:txBody>
        </p:sp>
        <p:cxnSp>
          <p:nvCxnSpPr>
            <p:cNvPr id="18" name="Straight Arrow Connector 17"/>
            <p:cNvCxnSpPr>
              <a:endCxn id="11" idx="3"/>
            </p:cNvCxnSpPr>
            <p:nvPr/>
          </p:nvCxnSpPr>
          <p:spPr>
            <a:xfrm rot="10800000" flipV="1">
              <a:off x="5572132" y="4857765"/>
              <a:ext cx="857256" cy="14285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476475" y="3429000"/>
            <a:ext cx="3092467" cy="990603"/>
            <a:chOff x="1857356" y="2571750"/>
            <a:chExt cx="2319350" cy="742952"/>
          </a:xfrm>
        </p:grpSpPr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3643306" y="2857502"/>
              <a:ext cx="533400" cy="457200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  <a:latin typeface="Cambria" pitchFamily="18" charset="0"/>
              </a:endParaRPr>
            </a:p>
          </p:txBody>
        </p:sp>
        <p:cxnSp>
          <p:nvCxnSpPr>
            <p:cNvPr id="24" name="Straight Arrow Connector 23"/>
            <p:cNvCxnSpPr>
              <a:endCxn id="12" idx="1"/>
            </p:cNvCxnSpPr>
            <p:nvPr/>
          </p:nvCxnSpPr>
          <p:spPr>
            <a:xfrm>
              <a:off x="2786050" y="2928940"/>
              <a:ext cx="857256" cy="1571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4"/>
            <p:cNvSpPr/>
            <p:nvPr/>
          </p:nvSpPr>
          <p:spPr>
            <a:xfrm>
              <a:off x="1857356" y="2571750"/>
              <a:ext cx="1643074" cy="571504"/>
            </a:xfrm>
            <a:prstGeom prst="roundRect">
              <a:avLst/>
            </a:prstGeom>
            <a:noFill/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467" dirty="0">
                  <a:solidFill>
                    <a:srgbClr val="FF0000"/>
                  </a:solidFill>
                  <a:latin typeface="Cambria" pitchFamily="18" charset="0"/>
                </a:rPr>
                <a:t>Scan QR Code to verify the ID Card</a:t>
              </a: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5009696" y="5426338"/>
            <a:ext cx="2952771" cy="206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" name="Group 2"/>
          <p:cNvGrpSpPr/>
          <p:nvPr/>
        </p:nvGrpSpPr>
        <p:grpSpPr>
          <a:xfrm>
            <a:off x="0" y="1823594"/>
            <a:ext cx="12192000" cy="5048261"/>
            <a:chOff x="0" y="1823594"/>
            <a:chExt cx="12192000" cy="5048261"/>
          </a:xfrm>
        </p:grpSpPr>
        <p:pic>
          <p:nvPicPr>
            <p:cNvPr id="15" name="Picture 14"/>
            <p:cNvPicPr/>
            <p:nvPr/>
          </p:nvPicPr>
          <p:blipFill>
            <a:blip r:embed="rId8"/>
            <a:srcRect t="13746" b="5643"/>
            <a:stretch>
              <a:fillRect/>
            </a:stretch>
          </p:blipFill>
          <p:spPr bwMode="auto">
            <a:xfrm>
              <a:off x="0" y="1823594"/>
              <a:ext cx="12192000" cy="5048261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292" y="1851527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951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/>
          <a:srcRect t="4619" r="1578" b="30366"/>
          <a:stretch>
            <a:fillRect/>
          </a:stretch>
        </p:blipFill>
        <p:spPr bwMode="auto">
          <a:xfrm>
            <a:off x="0" y="2413000"/>
            <a:ext cx="12192000" cy="444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Graphic 3" descr="End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06400" y="470783"/>
            <a:ext cx="11277600" cy="191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>
                <a:latin typeface="Cambria" pitchFamily="18" charset="0"/>
                <a:ea typeface="Cambria" pitchFamily="18" charset="0"/>
              </a:rPr>
              <a:t>a. </a:t>
            </a:r>
            <a:r>
              <a:rPr lang="en-IN" b="1" dirty="0">
                <a:latin typeface="Cambria" pitchFamily="18" charset="0"/>
                <a:ea typeface="Cambria" pitchFamily="18" charset="0"/>
              </a:rPr>
              <a:t>ID</a:t>
            </a:r>
            <a:r>
              <a:rPr lang="en-IN" sz="2000" b="1" dirty="0">
                <a:latin typeface="Cambria" pitchFamily="18" charset="0"/>
                <a:ea typeface="Cambria" pitchFamily="18" charset="0"/>
              </a:rPr>
              <a:t> Card Verification from website</a:t>
            </a:r>
          </a:p>
          <a:p>
            <a:pPr algn="ctr">
              <a:lnSpc>
                <a:spcPct val="150000"/>
              </a:lnSpc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Click on the verification Link  given in the ID cards Instructions:  </a:t>
            </a:r>
            <a:r>
              <a:rPr lang="en-US" sz="2000" u="sng" dirty="0">
                <a:hlinkClick r:id="rId9"/>
              </a:rPr>
              <a:t>https://cutt.ly/oUbzOIX</a:t>
            </a: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Or </a:t>
            </a:r>
          </a:p>
          <a:p>
            <a:pPr algn="ctr">
              <a:lnSpc>
                <a:spcPct val="150000"/>
              </a:lnSpc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Scan the QR code given on ID Card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85925" y="-19050"/>
            <a:ext cx="5291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My Account</a:t>
            </a:r>
          </a:p>
        </p:txBody>
      </p:sp>
    </p:spTree>
    <p:extLst>
      <p:ext uri="{BB962C8B-B14F-4D97-AF65-F5344CB8AC3E}">
        <p14:creationId xmlns:p14="http://schemas.microsoft.com/office/powerpoint/2010/main" val="2785407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06400" y="376268"/>
            <a:ext cx="11582400" cy="146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IN" sz="2133" b="1" dirty="0">
                <a:latin typeface="Cambria" pitchFamily="18" charset="0"/>
                <a:ea typeface="Cambria" pitchFamily="18" charset="0"/>
              </a:rPr>
              <a:t>b. Online Fee Payment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Dashboard&gt;&gt; My Account &gt;&gt; Online Fee Payment</a:t>
            </a:r>
          </a:p>
          <a:p>
            <a:pPr>
              <a:lnSpc>
                <a:spcPct val="150000"/>
              </a:lnSpc>
            </a:pPr>
            <a:r>
              <a:rPr lang="en-US" sz="1467" dirty="0">
                <a:latin typeface="Cambria" pitchFamily="18" charset="0"/>
                <a:ea typeface="Cambria" pitchFamily="18" charset="0"/>
              </a:rPr>
              <a:t>Online fee payment for next semester  to get yourself registered; </a:t>
            </a:r>
            <a:r>
              <a:rPr lang="en-US" sz="1467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wait for 2 hours to reattempt  if status not updated to avoid double payments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85925" y="-19050"/>
            <a:ext cx="5291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My Account</a:t>
            </a:r>
          </a:p>
        </p:txBody>
      </p:sp>
      <p:sp>
        <p:nvSpPr>
          <p:cNvPr id="12" name="Oval 11"/>
          <p:cNvSpPr/>
          <p:nvPr/>
        </p:nvSpPr>
        <p:spPr>
          <a:xfrm>
            <a:off x="11620539" y="1904990"/>
            <a:ext cx="476253" cy="47625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ounded Rectangle 12"/>
          <p:cNvSpPr/>
          <p:nvPr/>
        </p:nvSpPr>
        <p:spPr>
          <a:xfrm>
            <a:off x="5791201" y="6146800"/>
            <a:ext cx="1524000" cy="711200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2438400" y="5664201"/>
            <a:ext cx="3352800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792" indent="-304792">
              <a:buFont typeface="Arial" pitchFamily="34" charset="0"/>
              <a:buChar char="•"/>
            </a:pPr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All details are auto filled</a:t>
            </a:r>
          </a:p>
          <a:p>
            <a:pPr marL="304792" indent="-304792">
              <a:buFont typeface="Arial" pitchFamily="34" charset="0"/>
              <a:buChar char="•"/>
            </a:pPr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Fill email ID and Phone No.</a:t>
            </a:r>
          </a:p>
          <a:p>
            <a:pPr marL="304792" indent="-304792">
              <a:buFont typeface="Arial" pitchFamily="34" charset="0"/>
              <a:buChar char="•"/>
            </a:pPr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to pay fee 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20" name="Curved Connector 19"/>
          <p:cNvCxnSpPr/>
          <p:nvPr/>
        </p:nvCxnSpPr>
        <p:spPr>
          <a:xfrm>
            <a:off x="4064000" y="6477000"/>
            <a:ext cx="1625600" cy="2032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/>
          <p:nvPr/>
        </p:nvPicPr>
        <p:blipFill>
          <a:blip r:embed="rId8"/>
          <a:srcRect l="638" t="13656" r="84772" b="76126"/>
          <a:stretch>
            <a:fillRect/>
          </a:stretch>
        </p:blipFill>
        <p:spPr bwMode="auto">
          <a:xfrm>
            <a:off x="95208" y="1904990"/>
            <a:ext cx="1904971" cy="63360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0" y="1831915"/>
            <a:ext cx="12192000" cy="5026085"/>
            <a:chOff x="0" y="1831915"/>
            <a:chExt cx="12192000" cy="5026085"/>
          </a:xfrm>
        </p:grpSpPr>
        <p:pic>
          <p:nvPicPr>
            <p:cNvPr id="10" name="Picture 9"/>
            <p:cNvPicPr/>
            <p:nvPr/>
          </p:nvPicPr>
          <p:blipFill>
            <a:blip r:embed="rId9"/>
            <a:srcRect t="13035" r="1330" b="10974"/>
            <a:stretch>
              <a:fillRect/>
            </a:stretch>
          </p:blipFill>
          <p:spPr bwMode="auto">
            <a:xfrm>
              <a:off x="0" y="1831915"/>
              <a:ext cx="12192000" cy="50260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Rounded Rectangle 10"/>
            <p:cNvSpPr/>
            <p:nvPr/>
          </p:nvSpPr>
          <p:spPr>
            <a:xfrm>
              <a:off x="1809720" y="1904989"/>
              <a:ext cx="1905013" cy="5715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876" y="1917051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524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06400" y="439034"/>
            <a:ext cx="11277600" cy="149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IN" sz="2133" b="1" dirty="0">
                <a:latin typeface="Cambria" pitchFamily="18" charset="0"/>
                <a:ea typeface="Cambria" pitchFamily="18" charset="0"/>
              </a:rPr>
              <a:t>c. My Profile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Dashboard&gt;&gt; My Account &gt;&gt; My Profile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mbria" pitchFamily="18" charset="0"/>
                <a:ea typeface="Cambria" pitchFamily="18" charset="0"/>
              </a:rPr>
              <a:t>Personalized account of student containing information related to his/her personal and academic details.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85925" y="-19050"/>
            <a:ext cx="5291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My Account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904989"/>
            <a:ext cx="12192000" cy="4953011"/>
            <a:chOff x="0" y="1904989"/>
            <a:chExt cx="12192000" cy="4953011"/>
          </a:xfrm>
        </p:grpSpPr>
        <p:pic>
          <p:nvPicPr>
            <p:cNvPr id="10" name="Picture 9"/>
            <p:cNvPicPr/>
            <p:nvPr/>
          </p:nvPicPr>
          <p:blipFill>
            <a:blip r:embed="rId2"/>
            <a:srcRect t="13505" b="5312"/>
            <a:stretch>
              <a:fillRect/>
            </a:stretch>
          </p:blipFill>
          <p:spPr bwMode="auto">
            <a:xfrm>
              <a:off x="0" y="1904989"/>
              <a:ext cx="12192000" cy="4953011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4675" y="1932200"/>
              <a:ext cx="5962650" cy="326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2623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36894" y="372359"/>
            <a:ext cx="11277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>
                <a:latin typeface="Cambria" pitchFamily="18" charset="0"/>
                <a:ea typeface="Cambria" pitchFamily="18" charset="0"/>
              </a:rPr>
              <a:t>d. Edit Profile</a:t>
            </a:r>
          </a:p>
          <a:p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Dashboard&gt;&gt; My Account &gt;&gt; Edit Profile</a:t>
            </a:r>
          </a:p>
          <a:p>
            <a:r>
              <a:rPr lang="en-US" sz="2000" dirty="0">
                <a:latin typeface="Cambria" pitchFamily="18" charset="0"/>
                <a:ea typeface="Cambria" pitchFamily="18" charset="0"/>
              </a:rPr>
              <a:t>To provide the facility for updating some of personal and other details (Updated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employment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details)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85925" y="-19050"/>
            <a:ext cx="5291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My Account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1333467" y="5238763"/>
            <a:ext cx="2952771" cy="762005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904989"/>
            <a:ext cx="12192000" cy="4953012"/>
            <a:chOff x="0" y="1904989"/>
            <a:chExt cx="12192000" cy="4953012"/>
          </a:xfrm>
        </p:grpSpPr>
        <p:pic>
          <p:nvPicPr>
            <p:cNvPr id="10" name="Picture 9"/>
            <p:cNvPicPr/>
            <p:nvPr/>
          </p:nvPicPr>
          <p:blipFill>
            <a:blip r:embed="rId8"/>
            <a:srcRect t="14433" b="5815"/>
            <a:stretch>
              <a:fillRect/>
            </a:stretch>
          </p:blipFill>
          <p:spPr bwMode="auto">
            <a:xfrm>
              <a:off x="0" y="1904989"/>
              <a:ext cx="12192000" cy="495301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369" y="1942437"/>
              <a:ext cx="5382940" cy="390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7221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ChangeArrowheads="1"/>
          </p:cNvSpPr>
          <p:nvPr/>
        </p:nvSpPr>
        <p:spPr bwMode="auto">
          <a:xfrm>
            <a:off x="3878790" y="684562"/>
            <a:ext cx="44344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IN" sz="2400" b="1" dirty="0">
                <a:latin typeface="Cambria" pitchFamily="18" charset="0"/>
                <a:ea typeface="Cambria" pitchFamily="18" charset="0"/>
                <a:cs typeface="Calibri" pitchFamily="34" charset="0"/>
              </a:rPr>
              <a:t>Key Modules of LPU e-Connect</a:t>
            </a:r>
          </a:p>
        </p:txBody>
      </p:sp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450851" y="965560"/>
            <a:ext cx="11233149" cy="544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IN" b="1" dirty="0">
                <a:latin typeface="Calibri" pitchFamily="34" charset="0"/>
              </a:rPr>
              <a:t> </a:t>
            </a:r>
            <a:r>
              <a:rPr lang="en-IN" b="1" dirty="0">
                <a:latin typeface="Cambria" pitchFamily="18" charset="0"/>
                <a:ea typeface="Cambria" pitchFamily="18" charset="0"/>
              </a:rPr>
              <a:t>My Account: </a:t>
            </a:r>
            <a:r>
              <a:rPr lang="en-IN" dirty="0">
                <a:latin typeface="Cambria" pitchFamily="18" charset="0"/>
                <a:ea typeface="Cambria" pitchFamily="18" charset="0"/>
              </a:rPr>
              <a:t>serving as a personalized account of the student containing student profile, ID card, Profile edit, Online Fee Payment, Fee Details etc.</a:t>
            </a:r>
            <a:endParaRPr lang="en-IN" b="1" dirty="0">
              <a:latin typeface="Cambria" pitchFamily="18" charset="0"/>
              <a:ea typeface="Cambria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IN" b="1" dirty="0">
                <a:latin typeface="Cambria" pitchFamily="18" charset="0"/>
                <a:ea typeface="Cambria" pitchFamily="18" charset="0"/>
              </a:rPr>
              <a:t> e-Communication: </a:t>
            </a:r>
            <a:r>
              <a:rPr lang="en-IN" dirty="0">
                <a:latin typeface="Cambria" pitchFamily="18" charset="0"/>
                <a:ea typeface="Cambria" pitchFamily="18" charset="0"/>
              </a:rPr>
              <a:t>providing information through Announcements, Personalized Messages etc.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IN" b="1" dirty="0">
                <a:latin typeface="Cambria" pitchFamily="18" charset="0"/>
                <a:ea typeface="Cambria" pitchFamily="18" charset="0"/>
              </a:rPr>
              <a:t> Exam Connect: </a:t>
            </a:r>
            <a:r>
              <a:rPr lang="en-IN" dirty="0">
                <a:latin typeface="Cambria" pitchFamily="18" charset="0"/>
                <a:ea typeface="Cambria" pitchFamily="18" charset="0"/>
              </a:rPr>
              <a:t>giving information regarding Draw your </a:t>
            </a:r>
            <a:r>
              <a:rPr lang="en-IN" dirty="0" err="1">
                <a:latin typeface="Cambria" pitchFamily="18" charset="0"/>
                <a:ea typeface="Cambria" pitchFamily="18" charset="0"/>
              </a:rPr>
              <a:t>Datesheet</a:t>
            </a:r>
            <a:r>
              <a:rPr lang="en-IN" dirty="0">
                <a:latin typeface="Cambria" pitchFamily="18" charset="0"/>
                <a:ea typeface="Cambria" pitchFamily="18" charset="0"/>
              </a:rPr>
              <a:t>, Assignment Submission, Date Sheet, Student Admit Card, Result, Grade Card and other forms etc. available thereto.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IN" b="1" dirty="0">
                <a:latin typeface="Cambria" pitchFamily="18" charset="0"/>
                <a:ea typeface="Cambria" pitchFamily="18" charset="0"/>
              </a:rPr>
              <a:t> e-Content </a:t>
            </a:r>
            <a:r>
              <a:rPr lang="en-IN" dirty="0">
                <a:latin typeface="Cambria" pitchFamily="18" charset="0"/>
                <a:ea typeface="Cambria" pitchFamily="18" charset="0"/>
              </a:rPr>
              <a:t>: providing access to </a:t>
            </a:r>
            <a:r>
              <a:rPr lang="en-IN" b="1" dirty="0">
                <a:latin typeface="Cambria" pitchFamily="18" charset="0"/>
                <a:ea typeface="Cambria" pitchFamily="18" charset="0"/>
              </a:rPr>
              <a:t>e-books</a:t>
            </a:r>
            <a:r>
              <a:rPr lang="en-IN" dirty="0">
                <a:latin typeface="Cambria" pitchFamily="18" charset="0"/>
                <a:ea typeface="Cambria" pitchFamily="18" charset="0"/>
              </a:rPr>
              <a:t> of registered courses and </a:t>
            </a:r>
            <a:r>
              <a:rPr lang="en-IN" b="1" dirty="0">
                <a:latin typeface="Cambria" pitchFamily="18" charset="0"/>
                <a:ea typeface="Cambria" pitchFamily="18" charset="0"/>
              </a:rPr>
              <a:t>programme guide</a:t>
            </a:r>
            <a:r>
              <a:rPr lang="en-IN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IN" b="1" dirty="0">
                <a:latin typeface="Cambria" pitchFamily="18" charset="0"/>
                <a:ea typeface="Cambria" pitchFamily="18" charset="0"/>
              </a:rPr>
              <a:t>Course Connect: </a:t>
            </a:r>
            <a:r>
              <a:rPr lang="en-IN" dirty="0">
                <a:latin typeface="Cambria" pitchFamily="18" charset="0"/>
                <a:ea typeface="Cambria" pitchFamily="18" charset="0"/>
              </a:rPr>
              <a:t>giving information on registered courses under </a:t>
            </a:r>
            <a:r>
              <a:rPr lang="en-IN" b="1" dirty="0">
                <a:latin typeface="Cambria" pitchFamily="18" charset="0"/>
                <a:ea typeface="Cambria" pitchFamily="18" charset="0"/>
              </a:rPr>
              <a:t>“My Courses</a:t>
            </a:r>
            <a:r>
              <a:rPr lang="en-IN" dirty="0">
                <a:latin typeface="Cambria" pitchFamily="18" charset="0"/>
                <a:ea typeface="Cambria" pitchFamily="18" charset="0"/>
              </a:rPr>
              <a:t>” and</a:t>
            </a:r>
            <a:r>
              <a:rPr lang="en-IN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IN" dirty="0">
                <a:latin typeface="Cambria" pitchFamily="18" charset="0"/>
                <a:ea typeface="Cambria" pitchFamily="18" charset="0"/>
              </a:rPr>
              <a:t>easy access to </a:t>
            </a:r>
            <a:r>
              <a:rPr lang="en-IN" b="1" dirty="0">
                <a:latin typeface="Cambria" pitchFamily="18" charset="0"/>
                <a:ea typeface="Cambria" pitchFamily="18" charset="0"/>
              </a:rPr>
              <a:t>Course Selection interface </a:t>
            </a:r>
            <a:r>
              <a:rPr lang="en-IN" dirty="0">
                <a:latin typeface="Cambria" pitchFamily="18" charset="0"/>
                <a:ea typeface="Cambria" pitchFamily="18" charset="0"/>
              </a:rPr>
              <a:t>to choose your electives/ courses as applicable in programme scheme.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dirty="0">
                <a:latin typeface="Cambria" pitchFamily="18" charset="0"/>
                <a:ea typeface="Cambria" pitchFamily="18" charset="0"/>
              </a:rPr>
              <a:t>e-Library</a:t>
            </a:r>
            <a:r>
              <a:rPr lang="en-US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b="1" dirty="0">
                <a:latin typeface="Cambria" pitchFamily="18" charset="0"/>
                <a:ea typeface="Cambria" pitchFamily="18" charset="0"/>
              </a:rPr>
              <a:t>LPU e-Library System provides access to more than 20+ </a:t>
            </a:r>
            <a:r>
              <a:rPr lang="en-US" b="1" dirty="0" err="1">
                <a:latin typeface="Cambria" pitchFamily="18" charset="0"/>
                <a:ea typeface="Cambria" pitchFamily="18" charset="0"/>
              </a:rPr>
              <a:t>Lakh</a:t>
            </a:r>
            <a:r>
              <a:rPr lang="en-US" b="1" dirty="0">
                <a:latin typeface="Cambria" pitchFamily="18" charset="0"/>
                <a:ea typeface="Cambria" pitchFamily="18" charset="0"/>
              </a:rPr>
              <a:t> e-books </a:t>
            </a:r>
            <a:r>
              <a:rPr lang="en-US" dirty="0">
                <a:latin typeface="Cambria" pitchFamily="18" charset="0"/>
                <a:ea typeface="Cambria" pitchFamily="18" charset="0"/>
              </a:rPr>
              <a:t>covering all fields of knowledge. Providing access to variety of add on e-Resources, such as e-books, e-journals, e-newspapers, e-magazines etc. 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IN" b="1" dirty="0">
                <a:latin typeface="Cambria" pitchFamily="18" charset="0"/>
                <a:ea typeface="Cambria" pitchFamily="18" charset="0"/>
              </a:rPr>
              <a:t>e-Tutorials: course wise access to </a:t>
            </a:r>
            <a:r>
              <a:rPr lang="en-US" b="1" dirty="0">
                <a:latin typeface="Cambria" pitchFamily="18" charset="0"/>
                <a:ea typeface="Cambria" pitchFamily="18" charset="0"/>
              </a:rPr>
              <a:t>recorded videos followed by self assessments</a:t>
            </a:r>
            <a:r>
              <a:rPr lang="en-US" dirty="0">
                <a:latin typeface="Cambria" pitchFamily="18" charset="0"/>
                <a:ea typeface="Cambria" pitchFamily="18" charset="0"/>
              </a:rPr>
              <a:t> at the end of each unit, allowing student to learn at its own pace and providing easy access to Transcripts, e-Resources etc.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F54EC2-1855-D995-A2D0-5EF4C6F51FE5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27E690-3733-92F1-1D48-4B58D4915D2A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507821-117C-D8FA-CCDA-CAAA2BCD3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55F7E1-8183-6C51-D28B-87F5C0A97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8A71458-56C2-E47A-E440-141D406F75D5}"/>
              </a:ext>
            </a:extLst>
          </p:cNvPr>
          <p:cNvSpPr txBox="1"/>
          <p:nvPr/>
        </p:nvSpPr>
        <p:spPr>
          <a:xfrm>
            <a:off x="3320267" y="201701"/>
            <a:ext cx="5494315" cy="455509"/>
          </a:xfrm>
          <a:prstGeom prst="rect">
            <a:avLst/>
          </a:prstGeom>
          <a:solidFill>
            <a:srgbClr val="E67622"/>
          </a:solidFill>
          <a:ln>
            <a:solidFill>
              <a:schemeClr val="tx1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90000"/>
              </a:lnSpc>
              <a:buSzPts val="2100"/>
              <a:defRPr sz="18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400" dirty="0"/>
              <a:t> </a:t>
            </a:r>
            <a:r>
              <a:rPr lang="en-IN" sz="2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LPU e-Connect (Key Methods)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06400" y="376269"/>
            <a:ext cx="11582400" cy="146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IN" sz="2133" b="1" dirty="0">
                <a:latin typeface="Cambria" pitchFamily="18" charset="0"/>
                <a:ea typeface="Cambria" pitchFamily="18" charset="0"/>
              </a:rPr>
              <a:t>e. My Fee Details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Dashboard&gt;&gt; My Account &gt;&gt; </a:t>
            </a:r>
            <a:r>
              <a:rPr lang="en-IN" sz="2400" dirty="0">
                <a:latin typeface="Cambria" pitchFamily="18" charset="0"/>
                <a:ea typeface="Cambria" pitchFamily="18" charset="0"/>
              </a:rPr>
              <a:t>My Fee Details&gt;&gt;Fee Receipt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67" dirty="0">
                <a:latin typeface="Cambria" pitchFamily="18" charset="0"/>
                <a:ea typeface="Cambria" pitchFamily="18" charset="0"/>
              </a:rPr>
              <a:t>View fee  receipt once the fee is received by University and updated after verification </a:t>
            </a:r>
            <a:endParaRPr lang="en-US" sz="1467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185925" y="-19050"/>
            <a:ext cx="52913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My Account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952728" y="3031488"/>
            <a:ext cx="2381267" cy="406400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/>
          <p:cNvSpPr/>
          <p:nvPr/>
        </p:nvSpPr>
        <p:spPr>
          <a:xfrm>
            <a:off x="6667504" y="3021328"/>
            <a:ext cx="2381267" cy="406400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/>
          <p:cNvSpPr txBox="1"/>
          <p:nvPr/>
        </p:nvSpPr>
        <p:spPr>
          <a:xfrm>
            <a:off x="8017811" y="3527799"/>
            <a:ext cx="3429024" cy="99540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04792" indent="-304792">
              <a:buFont typeface="Arial" pitchFamily="34" charset="0"/>
              <a:buChar char="•"/>
            </a:pPr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Select fee payment session</a:t>
            </a:r>
          </a:p>
          <a:p>
            <a:pPr marL="304792" indent="-304792">
              <a:buFont typeface="Arial" pitchFamily="34" charset="0"/>
              <a:buChar char="•"/>
            </a:pPr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Select Receipt No. </a:t>
            </a:r>
          </a:p>
          <a:p>
            <a:pPr marL="304792" indent="-304792">
              <a:buFont typeface="Arial" pitchFamily="34" charset="0"/>
              <a:buChar char="•"/>
            </a:pPr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on “Show” to view fee receipt</a:t>
            </a:r>
          </a:p>
          <a:p>
            <a:pPr marL="304792" indent="-304792">
              <a:buFont typeface="Arial" pitchFamily="34" charset="0"/>
              <a:buChar char="•"/>
            </a:pPr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on “Print” to print fee receipt.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801916"/>
            <a:ext cx="12192000" cy="5056109"/>
            <a:chOff x="0" y="1801916"/>
            <a:chExt cx="12192000" cy="5056109"/>
          </a:xfrm>
        </p:grpSpPr>
        <p:pic>
          <p:nvPicPr>
            <p:cNvPr id="12" name="Picture 11"/>
            <p:cNvPicPr/>
            <p:nvPr/>
          </p:nvPicPr>
          <p:blipFill>
            <a:blip r:embed="rId8"/>
            <a:srcRect t="15395" b="5598"/>
            <a:stretch>
              <a:fillRect/>
            </a:stretch>
          </p:blipFill>
          <p:spPr bwMode="auto">
            <a:xfrm>
              <a:off x="0" y="1801916"/>
              <a:ext cx="12192000" cy="5056109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59" y="1842568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5141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508000" y="2379548"/>
            <a:ext cx="1127760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mbria" pitchFamily="18" charset="0"/>
                <a:ea typeface="Cambria" pitchFamily="18" charset="0"/>
              </a:rPr>
              <a:t>e- Communication: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To facilitate the user to view all announcements, personalized messages/ posted by university related to various day to day activities related to  academics, examinations and other categories</a:t>
            </a:r>
          </a:p>
          <a:p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r>
              <a:rPr lang="en-IN" sz="2400" dirty="0">
                <a:latin typeface="Cambria" pitchFamily="18" charset="0"/>
                <a:ea typeface="Cambria" pitchFamily="18" charset="0"/>
              </a:rPr>
              <a:t>Note: all communications by University will be done through LMS only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97819" y="-19050"/>
            <a:ext cx="64676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e-Communication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300134" y="4252061"/>
            <a:ext cx="6664433" cy="11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457189" indent="-457189">
              <a:lnSpc>
                <a:spcPct val="150000"/>
              </a:lnSpc>
              <a:buFont typeface="+mj-lt"/>
              <a:buAutoNum type="alphaLcPeriod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My Messages</a:t>
            </a:r>
          </a:p>
          <a:p>
            <a:pPr marL="457189" indent="-457189">
              <a:lnSpc>
                <a:spcPct val="150000"/>
              </a:lnSpc>
              <a:buFont typeface="+mj-lt"/>
              <a:buAutoNum type="alphaLcPeriod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e-Announcements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2"/>
          <a:srcRect t="5321" b="68254"/>
          <a:stretch/>
        </p:blipFill>
        <p:spPr bwMode="auto">
          <a:xfrm>
            <a:off x="1" y="749887"/>
            <a:ext cx="12192000" cy="172660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69"/>
          <a:stretch/>
        </p:blipFill>
        <p:spPr>
          <a:xfrm>
            <a:off x="2597819" y="1437418"/>
            <a:ext cx="5962650" cy="308255"/>
          </a:xfrm>
          <a:prstGeom prst="rect">
            <a:avLst/>
          </a:prstGeom>
        </p:spPr>
      </p:pic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3714733" y="1523987"/>
            <a:ext cx="1524011" cy="952507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6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9144001" y="6070600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8636000" y="6070600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11807" y="253262"/>
            <a:ext cx="11277600" cy="173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IN" b="1" dirty="0">
                <a:latin typeface="Cambria" pitchFamily="18" charset="0"/>
                <a:ea typeface="Cambria" pitchFamily="18" charset="0"/>
              </a:rPr>
              <a:t>a. My Messages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dirty="0">
                <a:latin typeface="Cambria" pitchFamily="18" charset="0"/>
                <a:ea typeface="Cambria" pitchFamily="18" charset="0"/>
              </a:rPr>
              <a:t>Dashboard &gt;&gt; e-Communication &gt;&gt; My Messages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mbria" pitchFamily="18" charset="0"/>
                <a:ea typeface="Cambria" pitchFamily="18" charset="0"/>
              </a:rPr>
              <a:t>To facilitate the user to view personalized messages posted by university related to Academics, Examinations and other categories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97814" y="-19050"/>
            <a:ext cx="64676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e-Communication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1583499" y="3240019"/>
            <a:ext cx="1047757" cy="38100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988840"/>
            <a:ext cx="12192000" cy="4869160"/>
            <a:chOff x="0" y="1988840"/>
            <a:chExt cx="12192000" cy="4869160"/>
          </a:xfrm>
        </p:grpSpPr>
        <p:pic>
          <p:nvPicPr>
            <p:cNvPr id="8" name="Picture 7"/>
            <p:cNvPicPr/>
            <p:nvPr/>
          </p:nvPicPr>
          <p:blipFill rotWithShape="1">
            <a:blip r:embed="rId8"/>
            <a:srcRect t="9944" r="632" b="11624"/>
            <a:stretch/>
          </p:blipFill>
          <p:spPr bwMode="auto">
            <a:xfrm>
              <a:off x="0" y="1988840"/>
              <a:ext cx="12192000" cy="486916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523" y="2285082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631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 l="12728" t="24914" r="5352" b="5647"/>
          <a:stretch>
            <a:fillRect/>
          </a:stretch>
        </p:blipFill>
        <p:spPr bwMode="auto">
          <a:xfrm>
            <a:off x="4080" y="2574898"/>
            <a:ext cx="12192000" cy="428310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175112" y="2047324"/>
            <a:ext cx="6000792" cy="1240367"/>
            <a:chOff x="142844" y="569905"/>
            <a:chExt cx="4500594" cy="930275"/>
          </a:xfrm>
        </p:grpSpPr>
        <p:sp>
          <p:nvSpPr>
            <p:cNvPr id="3" name="Rounded Rectangle 2"/>
            <p:cNvSpPr/>
            <p:nvPr/>
          </p:nvSpPr>
          <p:spPr>
            <a:xfrm>
              <a:off x="2139046" y="569905"/>
              <a:ext cx="1931780" cy="428628"/>
            </a:xfrm>
            <a:prstGeom prst="roundRect">
              <a:avLst/>
            </a:prstGeom>
            <a:noFill/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67" b="1" dirty="0">
                  <a:solidFill>
                    <a:srgbClr val="FF0000"/>
                  </a:solidFill>
                  <a:latin typeface="Cambria" pitchFamily="18" charset="0"/>
                </a:rPr>
                <a:t>Date-wise Announcements search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42844" y="1214428"/>
              <a:ext cx="4500594" cy="285752"/>
            </a:xfrm>
            <a:prstGeom prst="roundRect">
              <a:avLst/>
            </a:prstGeom>
            <a:solidFill>
              <a:srgbClr val="FF0000">
                <a:alpha val="6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8" name="Straight Arrow Connector 7"/>
            <p:cNvCxnSpPr>
              <a:cxnSpLocks/>
              <a:endCxn id="5" idx="0"/>
            </p:cNvCxnSpPr>
            <p:nvPr/>
          </p:nvCxnSpPr>
          <p:spPr>
            <a:xfrm>
              <a:off x="2393141" y="876702"/>
              <a:ext cx="0" cy="33772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9211232" y="1961137"/>
            <a:ext cx="2571768" cy="3571929"/>
            <a:chOff x="6929454" y="392869"/>
            <a:chExt cx="1928826" cy="2678947"/>
          </a:xfrm>
        </p:grpSpPr>
        <p:sp>
          <p:nvSpPr>
            <p:cNvPr id="4" name="Rounded Rectangle 3"/>
            <p:cNvSpPr/>
            <p:nvPr/>
          </p:nvSpPr>
          <p:spPr>
            <a:xfrm>
              <a:off x="6945532" y="392869"/>
              <a:ext cx="1612184" cy="461665"/>
            </a:xfrm>
            <a:prstGeom prst="roundRect">
              <a:avLst/>
            </a:prstGeom>
            <a:noFill/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67" b="1" dirty="0">
                  <a:solidFill>
                    <a:srgbClr val="FF0000"/>
                  </a:solidFill>
                  <a:latin typeface="Cambria" pitchFamily="18" charset="0"/>
                </a:rPr>
                <a:t>Search Category wise announcements.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6929454" y="1500180"/>
              <a:ext cx="1928826" cy="1571636"/>
            </a:xfrm>
            <a:prstGeom prst="roundRect">
              <a:avLst/>
            </a:prstGeom>
            <a:solidFill>
              <a:srgbClr val="FF0000">
                <a:alpha val="6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>
            <a:xfrm>
              <a:off x="7423964" y="764306"/>
              <a:ext cx="0" cy="38519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597814" y="-19050"/>
            <a:ext cx="64676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e-Communication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23394" y="260648"/>
            <a:ext cx="11041225" cy="1881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>
                <a:latin typeface="Cambria" pitchFamily="18" charset="0"/>
                <a:ea typeface="Cambria" pitchFamily="18" charset="0"/>
              </a:rPr>
              <a:t>b. e-Announcements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Dashboard&gt;&gt; e-Communication &gt;&gt; Announcements</a:t>
            </a:r>
          </a:p>
          <a:p>
            <a:pPr>
              <a:lnSpc>
                <a:spcPct val="150000"/>
              </a:lnSpc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All announcements can be viewed under this section related to various categories, to keep student informed and connected with University  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508000" y="3832829"/>
            <a:ext cx="11277600" cy="1370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Cambria" pitchFamily="18" charset="0"/>
                <a:ea typeface="Cambria" pitchFamily="18" charset="0"/>
              </a:rPr>
              <a:t>Exam Connect: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To provide easy access to resources and information related to Examination and Result e.g. Date Sheet, Admit Card, Assignment Submission, Result, etc. </a:t>
            </a:r>
            <a:r>
              <a:rPr lang="en-US" sz="1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(The interfaces to be visible and accessible on or before the applicable timelines of assignment submission and Examination)</a:t>
            </a:r>
            <a:endParaRPr lang="en-US" sz="20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0092" y="-19050"/>
            <a:ext cx="57630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Exam Connect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66712" y="5328178"/>
            <a:ext cx="438153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457189" indent="-457189">
              <a:buFont typeface="+mj-lt"/>
              <a:buAutoNum type="alphaLcPeriod"/>
            </a:pPr>
            <a:r>
              <a:rPr lang="en-US" sz="2000" dirty="0">
                <a:latin typeface="Cambria" pitchFamily="18" charset="0"/>
                <a:ea typeface="Cambria" pitchFamily="18" charset="0"/>
              </a:rPr>
              <a:t>Assignment Submission</a:t>
            </a:r>
          </a:p>
          <a:p>
            <a:pPr marL="457189" indent="-457189">
              <a:buFont typeface="+mj-lt"/>
              <a:buAutoNum type="alphaLcPeriod"/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Term Paper Submission</a:t>
            </a:r>
          </a:p>
          <a:p>
            <a:pPr marL="457189" indent="-457189">
              <a:buFont typeface="+mj-lt"/>
              <a:buAutoNum type="alphaLcPeriod"/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CDP  Submission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BC3B7D-5364-C660-AFBA-AB68DADC3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1285" y="5328178"/>
            <a:ext cx="4191029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457189" indent="-457189"/>
            <a:r>
              <a:rPr lang="en-US" sz="2000" dirty="0">
                <a:latin typeface="Cambria" pitchFamily="18" charset="0"/>
                <a:ea typeface="Cambria" pitchFamily="18" charset="0"/>
              </a:rPr>
              <a:t>d.	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Draw your </a:t>
            </a:r>
            <a:r>
              <a:rPr lang="en-IN" sz="2000" dirty="0" err="1">
                <a:latin typeface="Cambria" pitchFamily="18" charset="0"/>
                <a:ea typeface="Cambria" pitchFamily="18" charset="0"/>
              </a:rPr>
              <a:t>Datesheet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 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  <a:p>
            <a:pPr marL="457189" indent="-457189">
              <a:buAutoNum type="alphaLcPeriod" startAt="5"/>
            </a:pPr>
            <a:r>
              <a:rPr lang="en-US" sz="2000" dirty="0" err="1">
                <a:latin typeface="Cambria" pitchFamily="18" charset="0"/>
                <a:ea typeface="Cambria" pitchFamily="18" charset="0"/>
              </a:rPr>
              <a:t>Datesheet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  <a:p>
            <a:pPr marL="457189" indent="-457189">
              <a:buFont typeface="Arial"/>
              <a:buAutoNum type="alphaLcPeriod" startAt="5"/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Report Exam Discrepancy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BC3B7D-5364-C660-AFBA-AB68DADC3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133" y="5328178"/>
            <a:ext cx="431986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457189" indent="-457189">
              <a:buFont typeface="Arial"/>
              <a:buAutoNum type="alphaLcPeriod" startAt="7"/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Result</a:t>
            </a:r>
          </a:p>
          <a:p>
            <a:pPr marL="457189" indent="-457189">
              <a:buFont typeface="Arial"/>
              <a:buAutoNum type="alphaLcPeriod" startAt="7"/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Re-evaluation Registration</a:t>
            </a:r>
          </a:p>
          <a:p>
            <a:pPr marL="457189" indent="-457189">
              <a:buFont typeface="Arial"/>
              <a:buAutoNum type="alphaLcPeriod" startAt="7"/>
            </a:pPr>
            <a:r>
              <a:rPr lang="en-IN" sz="2000" dirty="0">
                <a:latin typeface="Cambria" pitchFamily="18" charset="0"/>
                <a:ea typeface="Cambria" pitchFamily="18" charset="0"/>
              </a:rPr>
              <a:t>Reappear Registration</a:t>
            </a:r>
          </a:p>
          <a:p>
            <a:pPr marL="457189" indent="-457189">
              <a:buFont typeface="Arial"/>
              <a:buAutoNum type="alphaLcPeriod" startAt="7"/>
            </a:pPr>
            <a:r>
              <a:rPr lang="en-US" sz="2000" dirty="0">
                <a:latin typeface="Cambria" pitchFamily="18" charset="0"/>
                <a:ea typeface="Cambria" pitchFamily="18" charset="0"/>
              </a:rPr>
              <a:t>Provisional Academic Transcript</a:t>
            </a:r>
            <a:endParaRPr lang="en-IN" sz="2000" dirty="0"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548682"/>
            <a:ext cx="12192000" cy="3261321"/>
            <a:chOff x="0" y="548682"/>
            <a:chExt cx="12192000" cy="3261321"/>
          </a:xfrm>
        </p:grpSpPr>
        <p:pic>
          <p:nvPicPr>
            <p:cNvPr id="14" name="Picture 13"/>
            <p:cNvPicPr/>
            <p:nvPr/>
          </p:nvPicPr>
          <p:blipFill rotWithShape="1">
            <a:blip r:embed="rId3"/>
            <a:srcRect t="10286" b="20138"/>
            <a:stretch/>
          </p:blipFill>
          <p:spPr bwMode="auto">
            <a:xfrm>
              <a:off x="0" y="548682"/>
              <a:ext cx="12192000" cy="3261321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603"/>
            <a:stretch/>
          </p:blipFill>
          <p:spPr>
            <a:xfrm>
              <a:off x="2750494" y="823613"/>
              <a:ext cx="5962650" cy="257042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4943872" y="874149"/>
            <a:ext cx="1920213" cy="2963564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38532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06400" y="528016"/>
            <a:ext cx="11277600" cy="1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133" b="1" dirty="0">
                <a:latin typeface="Cambria" pitchFamily="18" charset="0"/>
                <a:ea typeface="Cambria" pitchFamily="18" charset="0"/>
              </a:rPr>
              <a:t>a. Assignments Submission</a:t>
            </a:r>
          </a:p>
          <a:p>
            <a:r>
              <a:rPr lang="en-US" sz="24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Dashboard &gt;&gt; Exam Connect &gt;&gt; Assignments Submission </a:t>
            </a:r>
          </a:p>
          <a:p>
            <a:r>
              <a:rPr lang="en-US" sz="2400" dirty="0">
                <a:latin typeface="Cambria" pitchFamily="18" charset="0"/>
                <a:ea typeface="Cambria" pitchFamily="18" charset="0"/>
              </a:rPr>
              <a:t>Provision to download the assignments of all courses and to upload the hand written assignments in the form of Image by following the process prescribed by the university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0091" y="-19050"/>
            <a:ext cx="57630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Exam Connect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rot="10800000">
            <a:off x="4673600" y="5562600"/>
            <a:ext cx="40640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/>
          <p:nvPr/>
        </p:nvPicPr>
        <p:blipFill>
          <a:blip r:embed="rId2"/>
          <a:srcRect l="16181" t="37047" r="8119" b="4892"/>
          <a:stretch>
            <a:fillRect/>
          </a:stretch>
        </p:blipFill>
        <p:spPr bwMode="auto">
          <a:xfrm>
            <a:off x="1809721" y="3259704"/>
            <a:ext cx="8312647" cy="358813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486699" y="5478799"/>
            <a:ext cx="2139288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No. of assignments submitted by student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06955" y="4685475"/>
            <a:ext cx="2762269" cy="2878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4350544" y="5165167"/>
            <a:ext cx="3355813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No. of Assignments  to be submitted</a:t>
            </a: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5080000" y="4607021"/>
            <a:ext cx="253995" cy="103191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298377" y="4268967"/>
            <a:ext cx="2976331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Course Name and Course Code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223908" y="2525573"/>
            <a:ext cx="3160061" cy="584775"/>
          </a:xfrm>
          <a:prstGeom prst="rect">
            <a:avLst/>
          </a:prstGeom>
          <a:ln w="19050">
            <a:solidFill>
              <a:srgbClr val="FF0000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Guidelines for uploading assignments through Mobile App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809720" y="3333750"/>
            <a:ext cx="4000528" cy="3693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ounded Rectangle 14"/>
          <p:cNvSpPr/>
          <p:nvPr/>
        </p:nvSpPr>
        <p:spPr>
          <a:xfrm>
            <a:off x="6037579" y="3343909"/>
            <a:ext cx="4000528" cy="508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0" name="Straight Arrow Connector 19"/>
          <p:cNvCxnSpPr>
            <a:cxnSpLocks/>
            <a:stCxn id="17" idx="3"/>
          </p:cNvCxnSpPr>
          <p:nvPr/>
        </p:nvCxnSpPr>
        <p:spPr>
          <a:xfrm>
            <a:off x="2831637" y="2839609"/>
            <a:ext cx="502093" cy="47795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  <a:stCxn id="21" idx="1"/>
          </p:cNvCxnSpPr>
          <p:nvPr/>
        </p:nvCxnSpPr>
        <p:spPr>
          <a:xfrm flipH="1">
            <a:off x="7715262" y="2817961"/>
            <a:ext cx="508646" cy="499599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5709" y="2547221"/>
            <a:ext cx="2545928" cy="584775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Guidelines for uploading assignments through LMS</a:t>
            </a: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V="1">
            <a:off x="1809720" y="5048262"/>
            <a:ext cx="857256" cy="430537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/>
          </p:cNvCxnSpPr>
          <p:nvPr/>
        </p:nvCxnSpPr>
        <p:spPr>
          <a:xfrm flipH="1" flipV="1">
            <a:off x="3371863" y="5048263"/>
            <a:ext cx="937692" cy="215267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7695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50091" y="-19050"/>
            <a:ext cx="57630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Exam Connect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6400" y="535999"/>
            <a:ext cx="11277600" cy="191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>
                <a:latin typeface="Cambria" pitchFamily="18" charset="0"/>
                <a:ea typeface="Cambria" pitchFamily="18" charset="0"/>
              </a:rPr>
              <a:t>b. Term Paper Submission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 &gt;&gt; Exam Connect &gt;&gt; Term Paper Submission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ambria" pitchFamily="18" charset="0"/>
                <a:ea typeface="Cambria" pitchFamily="18" charset="0"/>
              </a:rPr>
              <a:t>Provision to submit the Term Paper directly through the interface as applicable in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programme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scheme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Note: Term Paper Submission Interface will be open for applicable students only.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642813" y="4390586"/>
            <a:ext cx="2852755" cy="87618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Click to download/view the guidelines on of  Term Paper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15680" y="4247709"/>
            <a:ext cx="1333509" cy="285752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ounded Rectangle 11"/>
          <p:cNvSpPr/>
          <p:nvPr/>
        </p:nvSpPr>
        <p:spPr>
          <a:xfrm>
            <a:off x="3230512" y="4771960"/>
            <a:ext cx="1333509" cy="285752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/>
          <p:cNvSpPr/>
          <p:nvPr/>
        </p:nvSpPr>
        <p:spPr>
          <a:xfrm>
            <a:off x="3348284" y="5962221"/>
            <a:ext cx="1298873" cy="381003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ounded Rectangle 14"/>
          <p:cNvSpPr/>
          <p:nvPr/>
        </p:nvSpPr>
        <p:spPr>
          <a:xfrm>
            <a:off x="8426096" y="3714752"/>
            <a:ext cx="3238523" cy="381003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8592277" y="4095755"/>
            <a:ext cx="154880" cy="29483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16717" y="4357508"/>
            <a:ext cx="2359403" cy="810003"/>
          </a:xfrm>
          <a:prstGeom prst="roundRect">
            <a:avLst/>
          </a:prstGeom>
          <a:noFill/>
          <a:ln w="19050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Enter Topic Namer &amp; Description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Provision to download / preview</a:t>
            </a:r>
          </a:p>
        </p:txBody>
      </p:sp>
      <p:sp>
        <p:nvSpPr>
          <p:cNvPr id="24" name="Oval 23"/>
          <p:cNvSpPr/>
          <p:nvPr/>
        </p:nvSpPr>
        <p:spPr>
          <a:xfrm>
            <a:off x="11617569" y="2962197"/>
            <a:ext cx="381003" cy="38100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" name="Group 6"/>
          <p:cNvGrpSpPr/>
          <p:nvPr/>
        </p:nvGrpSpPr>
        <p:grpSpPr>
          <a:xfrm>
            <a:off x="0" y="2895600"/>
            <a:ext cx="12192000" cy="3962412"/>
            <a:chOff x="0" y="2895600"/>
            <a:chExt cx="12192000" cy="3962412"/>
          </a:xfrm>
        </p:grpSpPr>
        <p:pic>
          <p:nvPicPr>
            <p:cNvPr id="11" name="Picture 10"/>
            <p:cNvPicPr/>
            <p:nvPr/>
          </p:nvPicPr>
          <p:blipFill rotWithShape="1">
            <a:blip r:embed="rId2"/>
            <a:srcRect t="13206" b="18701"/>
            <a:stretch/>
          </p:blipFill>
          <p:spPr bwMode="auto">
            <a:xfrm>
              <a:off x="0" y="2895600"/>
              <a:ext cx="12192000" cy="396241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292" y="2962391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033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50091" y="-19050"/>
            <a:ext cx="57630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Exam Connect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06400" y="283483"/>
            <a:ext cx="11277600" cy="191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IN" sz="2000" b="1" dirty="0">
                <a:latin typeface="Cambria" pitchFamily="18" charset="0"/>
                <a:ea typeface="Cambria" pitchFamily="18" charset="0"/>
              </a:rPr>
              <a:t>c. CDP Submission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 &gt;&gt; Exam Connect &gt;&gt; CDP Submission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ambria" pitchFamily="18" charset="0"/>
                <a:ea typeface="Cambria" pitchFamily="18" charset="0"/>
              </a:rPr>
              <a:t>Provision to submit the CDP directly through the interface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Note: CDP Submission Interface will be open for applicable students only.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114143" y="4199712"/>
            <a:ext cx="1223819" cy="293352"/>
          </a:xfrm>
          <a:prstGeom prst="roundRect">
            <a:avLst/>
          </a:prstGeom>
          <a:solidFill>
            <a:srgbClr val="FF0000">
              <a:alpha val="6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ounded Rectangle 8"/>
          <p:cNvSpPr/>
          <p:nvPr/>
        </p:nvSpPr>
        <p:spPr>
          <a:xfrm>
            <a:off x="3115622" y="4796369"/>
            <a:ext cx="2190765" cy="387403"/>
          </a:xfrm>
          <a:prstGeom prst="roundRect">
            <a:avLst/>
          </a:prstGeom>
          <a:solidFill>
            <a:srgbClr val="FF0000">
              <a:alpha val="6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ounded Rectangle 9"/>
          <p:cNvSpPr/>
          <p:nvPr/>
        </p:nvSpPr>
        <p:spPr>
          <a:xfrm>
            <a:off x="6313141" y="3788181"/>
            <a:ext cx="3130145" cy="1238259"/>
          </a:xfrm>
          <a:prstGeom prst="roundRect">
            <a:avLst/>
          </a:prstGeom>
          <a:noFill/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Select category as applicable</a:t>
            </a:r>
          </a:p>
          <a:p>
            <a:pPr algn="just">
              <a:buFont typeface="Arial" pitchFamily="34" charset="0"/>
              <a:buChar char="•"/>
            </a:pPr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 Enter Topic Name and description</a:t>
            </a:r>
          </a:p>
          <a:p>
            <a:pPr algn="just">
              <a:buFont typeface="Arial" pitchFamily="34" charset="0"/>
              <a:buChar char="•"/>
            </a:pPr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Submit for Approval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238480" y="6155035"/>
            <a:ext cx="857256" cy="387403"/>
          </a:xfrm>
          <a:prstGeom prst="roundRect">
            <a:avLst/>
          </a:prstGeom>
          <a:solidFill>
            <a:srgbClr val="FF0000">
              <a:alpha val="6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ight Brace 37"/>
          <p:cNvSpPr/>
          <p:nvPr/>
        </p:nvSpPr>
        <p:spPr>
          <a:xfrm>
            <a:off x="5714997" y="3714752"/>
            <a:ext cx="571504" cy="1333509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2EE16DFF-7485-9D3F-0E71-9150BD23A227}"/>
              </a:ext>
            </a:extLst>
          </p:cNvPr>
          <p:cNvSpPr/>
          <p:nvPr/>
        </p:nvSpPr>
        <p:spPr>
          <a:xfrm>
            <a:off x="3089971" y="3601707"/>
            <a:ext cx="1223819" cy="293352"/>
          </a:xfrm>
          <a:prstGeom prst="roundRect">
            <a:avLst/>
          </a:prstGeom>
          <a:solidFill>
            <a:srgbClr val="FF0000">
              <a:alpha val="6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" name="Group 6"/>
          <p:cNvGrpSpPr/>
          <p:nvPr/>
        </p:nvGrpSpPr>
        <p:grpSpPr>
          <a:xfrm>
            <a:off x="0" y="2190741"/>
            <a:ext cx="12192000" cy="4667259"/>
            <a:chOff x="0" y="2190741"/>
            <a:chExt cx="12192000" cy="466725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6A28CA-F25F-846F-AA6A-8B7BC8F0BCE8}"/>
                </a:ext>
              </a:extLst>
            </p:cNvPr>
            <p:cNvGrpSpPr/>
            <p:nvPr/>
          </p:nvGrpSpPr>
          <p:grpSpPr>
            <a:xfrm>
              <a:off x="0" y="2190741"/>
              <a:ext cx="12192000" cy="4667259"/>
              <a:chOff x="0" y="1643056"/>
              <a:chExt cx="9144000" cy="3324939"/>
            </a:xfrm>
          </p:grpSpPr>
          <p:pic>
            <p:nvPicPr>
              <p:cNvPr id="4" name="Picture 3"/>
              <p:cNvPicPr/>
              <p:nvPr/>
            </p:nvPicPr>
            <p:blipFill>
              <a:blip r:embed="rId2"/>
              <a:srcRect t="9450" b="18701"/>
              <a:stretch>
                <a:fillRect/>
              </a:stretch>
            </p:blipFill>
            <p:spPr bwMode="auto">
              <a:xfrm>
                <a:off x="0" y="1643056"/>
                <a:ext cx="9144000" cy="33249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Oval 5"/>
              <p:cNvSpPr/>
              <p:nvPr/>
            </p:nvSpPr>
            <p:spPr>
              <a:xfrm>
                <a:off x="8715404" y="1857370"/>
                <a:ext cx="285752" cy="28575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708" y="2545888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7992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/>
          <a:srcRect t="21443" r="3157" b="5361"/>
          <a:stretch>
            <a:fillRect/>
          </a:stretch>
        </p:blipFill>
        <p:spPr bwMode="auto">
          <a:xfrm>
            <a:off x="1" y="2044700"/>
            <a:ext cx="12166876" cy="4863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phic 3" descr="End with solid fill">
            <a:hlinkClick r:id="rId3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06400" y="596830"/>
            <a:ext cx="112776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000" b="1" dirty="0">
                <a:latin typeface="Cambria" pitchFamily="18" charset="0"/>
                <a:ea typeface="Cambria" pitchFamily="18" charset="0"/>
              </a:rPr>
              <a:t>d. Draw your </a:t>
            </a:r>
            <a:r>
              <a:rPr lang="en-IN" sz="2000" b="1" dirty="0" err="1">
                <a:latin typeface="Cambria" pitchFamily="18" charset="0"/>
                <a:ea typeface="Cambria" pitchFamily="18" charset="0"/>
              </a:rPr>
              <a:t>Datesheet</a:t>
            </a:r>
            <a:r>
              <a:rPr lang="en-IN" sz="2000" b="1" dirty="0">
                <a:latin typeface="Cambria" pitchFamily="18" charset="0"/>
                <a:ea typeface="Cambria" pitchFamily="18" charset="0"/>
              </a:rPr>
              <a:t> </a:t>
            </a:r>
            <a:endParaRPr lang="en-US" sz="2000" b="1" dirty="0">
              <a:latin typeface="Cambria" pitchFamily="18" charset="0"/>
              <a:ea typeface="Cambria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 &gt;&gt; Exam Connect &gt;&gt; 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Draw your </a:t>
            </a:r>
            <a:r>
              <a:rPr lang="en-IN" sz="2000" dirty="0" err="1">
                <a:latin typeface="Cambria" pitchFamily="18" charset="0"/>
                <a:ea typeface="Cambria" pitchFamily="18" charset="0"/>
              </a:rPr>
              <a:t>Datesheet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 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  <a:p>
            <a:r>
              <a:rPr lang="en-US" sz="2000" dirty="0">
                <a:latin typeface="Cambria" pitchFamily="18" charset="0"/>
                <a:ea typeface="Cambria" pitchFamily="18" charset="0"/>
              </a:rPr>
              <a:t>Providing flexibility and convenience to 'Draw your Date-sheet', it allows you to choose days/ dates/ time slot for your End term Examination.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0091" y="-19050"/>
            <a:ext cx="57630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Exam Connect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5702300" y="4927600"/>
            <a:ext cx="1625600" cy="304800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5791200" y="3022600"/>
            <a:ext cx="1625600" cy="304800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523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06400" y="750717"/>
            <a:ext cx="11277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000" b="1" dirty="0">
                <a:latin typeface="Cambria" pitchFamily="18" charset="0"/>
                <a:ea typeface="Cambria" pitchFamily="18" charset="0"/>
              </a:rPr>
              <a:t>g. Result</a:t>
            </a:r>
            <a:endParaRPr lang="en-US" sz="2000" b="1" dirty="0">
              <a:latin typeface="Cambria" pitchFamily="18" charset="0"/>
              <a:ea typeface="Cambria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 &gt;&gt; Exam Connect &gt;&gt; 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Result</a:t>
            </a:r>
            <a:endParaRPr lang="en-US" sz="2000" dirty="0">
              <a:latin typeface="Cambria" pitchFamily="18" charset="0"/>
              <a:ea typeface="Cambria" pitchFamily="18" charset="0"/>
            </a:endParaRPr>
          </a:p>
          <a:p>
            <a:r>
              <a:rPr lang="en-US" sz="2000" dirty="0">
                <a:latin typeface="Cambria" pitchFamily="18" charset="0"/>
                <a:ea typeface="Cambria" pitchFamily="18" charset="0"/>
              </a:rPr>
              <a:t>On a click availability of Marks/ Final Grades/ Result of Re-appears on or before applicable timelines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0091" y="-19050"/>
            <a:ext cx="57630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Exam Connect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15595" y="4083449"/>
            <a:ext cx="2540000" cy="355600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" name="Group 2"/>
          <p:cNvGrpSpPr/>
          <p:nvPr/>
        </p:nvGrpSpPr>
        <p:grpSpPr>
          <a:xfrm>
            <a:off x="0" y="2073177"/>
            <a:ext cx="12192000" cy="4801876"/>
            <a:chOff x="0" y="2073177"/>
            <a:chExt cx="12192000" cy="48018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98F47C-5B22-E19B-0D71-F9ABFE7B9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1176"/>
            <a:stretch/>
          </p:blipFill>
          <p:spPr>
            <a:xfrm>
              <a:off x="0" y="2073177"/>
              <a:ext cx="12192000" cy="480187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493" y="2306788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704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7"/>
          <p:cNvSpPr>
            <a:spLocks noChangeArrowheads="1"/>
          </p:cNvSpPr>
          <p:nvPr/>
        </p:nvSpPr>
        <p:spPr bwMode="auto">
          <a:xfrm>
            <a:off x="387651" y="1239953"/>
            <a:ext cx="1102148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n-US" sz="2400" b="1" dirty="0">
                <a:latin typeface="Cambria" pitchFamily="18" charset="0"/>
                <a:ea typeface="Cambria" pitchFamily="18" charset="0"/>
              </a:rPr>
              <a:t>Virtual Class: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available on one click through an exceptional user-friendly online platform and allows two-way communication wherein student can watch or listen to their course mentors, interact and even ask questions.</a:t>
            </a:r>
            <a:endParaRPr lang="en-IN" sz="2400" dirty="0">
              <a:latin typeface="Cambria" pitchFamily="18" charset="0"/>
              <a:ea typeface="Cambria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n-IN" sz="2400" b="1" dirty="0">
                <a:latin typeface="Cambria" pitchFamily="18" charset="0"/>
                <a:ea typeface="Cambria" pitchFamily="18" charset="0"/>
              </a:rPr>
              <a:t>Chat/ Discussion forum: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In order to clear the doubts of students</a:t>
            </a:r>
            <a:r>
              <a:rPr lang="en-US" sz="2400" dirty="0"/>
              <a:t>,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LPU online education provides 24x7 support by introducing a discussion forum and a chat (LPU Live) 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windows for helping students in addressing their doubts related to the curriculum as well as general queries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and to engage student in discussion of various topics.</a:t>
            </a:r>
            <a:r>
              <a:rPr lang="en-IN" sz="2400" b="1" dirty="0">
                <a:latin typeface="Cambria" pitchFamily="18" charset="0"/>
                <a:ea typeface="Cambria" pitchFamily="18" charset="0"/>
              </a:rPr>
              <a:t> </a:t>
            </a:r>
          </a:p>
        </p:txBody>
      </p:sp>
      <p:pic>
        <p:nvPicPr>
          <p:cNvPr id="1026" name="Picture 2" descr="E:\Neha Khosla\12 Oct 2020\Online 2021\LMS\LMS 18 Nov 2021\attachments\im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3148" y="3856952"/>
            <a:ext cx="6765703" cy="2910903"/>
          </a:xfrm>
          <a:prstGeom prst="rect">
            <a:avLst/>
          </a:prstGeom>
          <a:noFill/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74B4900-52D9-5A99-82D9-B5A90E0484E5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FA2736-B0E8-B167-E80C-DB1E37567FD0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C00F98-D63B-DB3B-E2C3-C4C98678F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F4837B-C601-AB0E-9520-0C944736C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9D28E2-FCC7-8669-8F6B-C1E7BB83D4BE}"/>
              </a:ext>
            </a:extLst>
          </p:cNvPr>
          <p:cNvSpPr txBox="1"/>
          <p:nvPr/>
        </p:nvSpPr>
        <p:spPr>
          <a:xfrm>
            <a:off x="2869324" y="201701"/>
            <a:ext cx="6243145" cy="641364"/>
          </a:xfrm>
          <a:prstGeom prst="rect">
            <a:avLst/>
          </a:prstGeom>
          <a:solidFill>
            <a:srgbClr val="E67622"/>
          </a:solidFill>
          <a:ln>
            <a:solidFill>
              <a:schemeClr val="tx1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lnSpc>
                <a:spcPct val="90000"/>
              </a:lnSpc>
              <a:buSzPts val="2100"/>
              <a:defRPr sz="18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sz="2400" dirty="0"/>
              <a:t> </a:t>
            </a:r>
            <a:r>
              <a:rPr lang="en-IN" sz="24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</a:rPr>
              <a:t>LPU e-Connect Features (Key Methods)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80960" y="880636"/>
            <a:ext cx="11277600" cy="83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000" b="1" dirty="0">
                <a:latin typeface="Cambria" pitchFamily="18" charset="0"/>
                <a:ea typeface="Cambria" pitchFamily="18" charset="0"/>
              </a:rPr>
              <a:t>j. 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Provisional Academic Transcript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 &gt;&gt; Exam Connect &gt;&gt; Provisional Academic Transcript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50091" y="-19050"/>
            <a:ext cx="57630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Exam Connect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43765" y="4698012"/>
            <a:ext cx="2393427" cy="58477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1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to view Transcript</a:t>
            </a:r>
          </a:p>
          <a:p>
            <a:pPr>
              <a:buFont typeface="Arial" pitchFamily="34" charset="0"/>
              <a:buChar char="•"/>
            </a:pPr>
            <a:r>
              <a:rPr lang="en-IN" sz="1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Can be downloaded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571989" y="4085595"/>
            <a:ext cx="666755" cy="285752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8" name="Straight Arrow Connector 17"/>
          <p:cNvCxnSpPr>
            <a:cxnSpLocks/>
            <a:endCxn id="16" idx="3"/>
          </p:cNvCxnSpPr>
          <p:nvPr/>
        </p:nvCxnSpPr>
        <p:spPr>
          <a:xfrm flipH="1" flipV="1">
            <a:off x="5238744" y="4228471"/>
            <a:ext cx="2393427" cy="479701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5836179" y="3877949"/>
            <a:ext cx="1350989" cy="238127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ounded Rectangle 21"/>
          <p:cNvSpPr/>
          <p:nvPr/>
        </p:nvSpPr>
        <p:spPr>
          <a:xfrm>
            <a:off x="5524496" y="2857496"/>
            <a:ext cx="2000264" cy="285752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H="1" flipV="1">
            <a:off x="6864085" y="4116076"/>
            <a:ext cx="660675" cy="602257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1809869"/>
            <a:ext cx="12192000" cy="5048156"/>
            <a:chOff x="0" y="1809869"/>
            <a:chExt cx="12192000" cy="5048156"/>
          </a:xfrm>
        </p:grpSpPr>
        <p:pic>
          <p:nvPicPr>
            <p:cNvPr id="14" name="Picture 13"/>
            <p:cNvPicPr/>
            <p:nvPr/>
          </p:nvPicPr>
          <p:blipFill>
            <a:blip r:embed="rId8"/>
            <a:srcRect t="9278" b="8907"/>
            <a:stretch>
              <a:fillRect/>
            </a:stretch>
          </p:blipFill>
          <p:spPr bwMode="auto">
            <a:xfrm>
              <a:off x="0" y="1809869"/>
              <a:ext cx="12192000" cy="5048156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292" y="2019522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38984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269708" y="441328"/>
            <a:ext cx="112776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000" b="1" dirty="0">
                <a:latin typeface="Cambria" pitchFamily="18" charset="0"/>
                <a:ea typeface="Cambria" pitchFamily="18" charset="0"/>
              </a:rPr>
              <a:t>e-Content 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: providing access to </a:t>
            </a:r>
            <a:r>
              <a:rPr lang="en-IN" sz="2000" b="1" dirty="0">
                <a:latin typeface="Cambria" pitchFamily="18" charset="0"/>
                <a:ea typeface="Cambria" pitchFamily="18" charset="0"/>
              </a:rPr>
              <a:t>e-books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 of registered courses and </a:t>
            </a:r>
            <a:r>
              <a:rPr lang="en-IN" sz="2000" b="1" dirty="0">
                <a:latin typeface="Cambria" pitchFamily="18" charset="0"/>
                <a:ea typeface="Cambria" pitchFamily="18" charset="0"/>
              </a:rPr>
              <a:t>programme guide</a:t>
            </a:r>
            <a:r>
              <a:rPr lang="en-IN" sz="2000" dirty="0">
                <a:latin typeface="Cambria" pitchFamily="18" charset="0"/>
                <a:ea typeface="Cambria" pitchFamily="18" charset="0"/>
              </a:rPr>
              <a:t>.</a:t>
            </a:r>
          </a:p>
          <a:p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 &gt;&gt; e-Content</a:t>
            </a:r>
          </a:p>
          <a:p>
            <a:r>
              <a:rPr lang="en-US" sz="2000" dirty="0">
                <a:latin typeface="Cambria" pitchFamily="18" charset="0"/>
                <a:ea typeface="Cambria" pitchFamily="18" charset="0"/>
              </a:rPr>
              <a:t>Provision to access semester and course wise e-Books and availability of Programme Guide on a click.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57255" y="-19050"/>
            <a:ext cx="49487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e-Content</a:t>
            </a:r>
          </a:p>
        </p:txBody>
      </p:sp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id="{2C9E7D30-CD75-31B0-4B3D-76976DD81377}"/>
              </a:ext>
            </a:extLst>
          </p:cNvPr>
          <p:cNvSpPr/>
          <p:nvPr/>
        </p:nvSpPr>
        <p:spPr>
          <a:xfrm>
            <a:off x="1619219" y="3333749"/>
            <a:ext cx="1714512" cy="301792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72DF4D7C-3CA5-8467-6430-E002EB63E9C2}"/>
              </a:ext>
            </a:extLst>
          </p:cNvPr>
          <p:cNvSpPr/>
          <p:nvPr/>
        </p:nvSpPr>
        <p:spPr>
          <a:xfrm>
            <a:off x="9334523" y="2762247"/>
            <a:ext cx="2138075" cy="38100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F7B34B40-599E-BCB4-A591-126143A343E9}"/>
              </a:ext>
            </a:extLst>
          </p:cNvPr>
          <p:cNvSpPr/>
          <p:nvPr/>
        </p:nvSpPr>
        <p:spPr>
          <a:xfrm>
            <a:off x="9208792" y="3785872"/>
            <a:ext cx="762005" cy="39704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001278" y="5079072"/>
            <a:ext cx="1919453" cy="480592"/>
          </a:xfrm>
          <a:prstGeom prst="roundRect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Click to download e-Book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 flipV="1">
            <a:off x="9894627" y="4550030"/>
            <a:ext cx="508933" cy="48059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952861" y="3297319"/>
            <a:ext cx="1471065" cy="513424"/>
          </a:xfrm>
          <a:prstGeom prst="roundRect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Semester-wise e-Books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3333731" y="3429000"/>
            <a:ext cx="554024" cy="9601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0" y="1904989"/>
            <a:ext cx="12192000" cy="4953011"/>
            <a:chOff x="0" y="1904989"/>
            <a:chExt cx="12192000" cy="4953011"/>
          </a:xfrm>
        </p:grpSpPr>
        <p:pic>
          <p:nvPicPr>
            <p:cNvPr id="11" name="Picture 10"/>
            <p:cNvPicPr/>
            <p:nvPr/>
          </p:nvPicPr>
          <p:blipFill>
            <a:blip r:embed="rId8"/>
            <a:srcRect t="9107" b="5814"/>
            <a:stretch>
              <a:fillRect/>
            </a:stretch>
          </p:blipFill>
          <p:spPr bwMode="auto">
            <a:xfrm>
              <a:off x="0" y="1904989"/>
              <a:ext cx="12192000" cy="4953011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84" y="2152645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48919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12431" y="-19050"/>
            <a:ext cx="60383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Course Connect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95A952-F106-4FF2-9C22-758D7C53D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380345"/>
            <a:ext cx="11277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000" b="1" dirty="0">
                <a:latin typeface="Cambria" pitchFamily="18" charset="0"/>
                <a:ea typeface="Cambria" pitchFamily="18" charset="0"/>
              </a:rPr>
              <a:t>a. 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Course Selection</a:t>
            </a:r>
          </a:p>
          <a:p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 &gt;&gt; Course Connect &gt;&gt; Course Selection</a:t>
            </a:r>
          </a:p>
          <a:p>
            <a:r>
              <a:rPr lang="en-US" sz="2000" dirty="0">
                <a:latin typeface="Cambria" pitchFamily="18" charset="0"/>
                <a:ea typeface="Cambria" pitchFamily="18" charset="0"/>
              </a:rPr>
              <a:t>Select your courses as applicable to the </a:t>
            </a:r>
            <a:r>
              <a:rPr lang="en-US" sz="2000" dirty="0" err="1">
                <a:latin typeface="Cambria" pitchFamily="18" charset="0"/>
                <a:ea typeface="Cambria" pitchFamily="18" charset="0"/>
              </a:rPr>
              <a:t>programme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scheme, all must submit the course selection on time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F6D1B8-13C8-C743-AD9B-CCBA1C3542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8143" b="5556"/>
          <a:stretch/>
        </p:blipFill>
        <p:spPr bwMode="auto">
          <a:xfrm>
            <a:off x="0" y="1892830"/>
            <a:ext cx="12174811" cy="4965172"/>
          </a:xfrm>
          <a:prstGeom prst="rect">
            <a:avLst/>
          </a:prstGeom>
          <a:solidFill>
            <a:srgbClr val="FF0000">
              <a:alpha val="4000"/>
            </a:srgbClr>
          </a:solidFill>
          <a:ln w="635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4751851" y="3140968"/>
            <a:ext cx="4416491" cy="576064"/>
          </a:xfrm>
          <a:prstGeom prst="roundRect">
            <a:avLst/>
          </a:prstGeom>
          <a:solidFill>
            <a:srgbClr val="FF0000">
              <a:alpha val="4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ounded Rectangle 7"/>
          <p:cNvSpPr/>
          <p:nvPr/>
        </p:nvSpPr>
        <p:spPr>
          <a:xfrm>
            <a:off x="7152117" y="1892830"/>
            <a:ext cx="2856667" cy="816612"/>
          </a:xfrm>
          <a:prstGeom prst="roundRect">
            <a:avLst/>
          </a:prstGeom>
          <a:solidFill>
            <a:srgbClr val="FF0000">
              <a:alpha val="4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Instructions for Generic Elective Selection</a:t>
            </a:r>
            <a:endParaRPr lang="en-IN" sz="16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672064" y="2660915"/>
            <a:ext cx="544227" cy="480053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7696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812431" y="-19050"/>
            <a:ext cx="60383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Course Connect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95A952-F106-4FF2-9C22-758D7C53D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560863"/>
            <a:ext cx="112776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000" b="1" dirty="0">
                <a:latin typeface="Cambria" pitchFamily="18" charset="0"/>
                <a:ea typeface="Cambria" pitchFamily="18" charset="0"/>
              </a:rPr>
              <a:t>b. My 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Courses</a:t>
            </a:r>
          </a:p>
          <a:p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 &gt;&gt; Course Connect &gt;&gt; My Courses</a:t>
            </a:r>
          </a:p>
          <a:p>
            <a:r>
              <a:rPr lang="en-US" sz="2000" dirty="0">
                <a:latin typeface="Cambria" pitchFamily="18" charset="0"/>
                <a:ea typeface="Cambria" pitchFamily="18" charset="0"/>
              </a:rPr>
              <a:t>Provision to access 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semester-wise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 e-tutorials including video content of previous semesters.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992544" y="4534788"/>
            <a:ext cx="384043" cy="384043"/>
          </a:xfrm>
          <a:prstGeom prst="roundRect">
            <a:avLst/>
          </a:prstGeom>
          <a:solidFill>
            <a:srgbClr val="FF0000">
              <a:alpha val="4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Rounded Rectangle 12"/>
          <p:cNvSpPr/>
          <p:nvPr/>
        </p:nvSpPr>
        <p:spPr>
          <a:xfrm>
            <a:off x="10992544" y="5349213"/>
            <a:ext cx="384043" cy="384043"/>
          </a:xfrm>
          <a:prstGeom prst="roundRect">
            <a:avLst/>
          </a:prstGeom>
          <a:solidFill>
            <a:srgbClr val="FF0000">
              <a:alpha val="4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512491" y="4085062"/>
            <a:ext cx="491232" cy="44972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64352" y="3429001"/>
            <a:ext cx="2112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here to view the registered courses of semester</a:t>
            </a:r>
            <a:endParaRPr lang="en-IN" sz="16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988840"/>
            <a:ext cx="12192000" cy="4869160"/>
            <a:chOff x="0" y="1988840"/>
            <a:chExt cx="12192000" cy="4869160"/>
          </a:xfrm>
        </p:grpSpPr>
        <p:pic>
          <p:nvPicPr>
            <p:cNvPr id="11" name="Picture 10"/>
            <p:cNvPicPr/>
            <p:nvPr/>
          </p:nvPicPr>
          <p:blipFill rotWithShape="1">
            <a:blip r:embed="rId2"/>
            <a:srcRect t="9895" b="30316"/>
            <a:stretch/>
          </p:blipFill>
          <p:spPr bwMode="auto">
            <a:xfrm>
              <a:off x="0" y="1988840"/>
              <a:ext cx="12192000" cy="486916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475" y="2506806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29445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06400" y="2357835"/>
            <a:ext cx="11277600" cy="16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N" sz="2133" b="1" dirty="0">
                <a:latin typeface="Cambria" pitchFamily="18" charset="0"/>
                <a:ea typeface="Cambria" pitchFamily="18" charset="0"/>
              </a:rPr>
              <a:t>RMS: </a:t>
            </a:r>
            <a:r>
              <a:rPr lang="en-IN" sz="2133" dirty="0">
                <a:latin typeface="Cambria" pitchFamily="18" charset="0"/>
                <a:ea typeface="Cambria" pitchFamily="18" charset="0"/>
              </a:rPr>
              <a:t>Provision for raising the request/query related to various categories as per available in the RMS Log Request interface and to view the history of previous RMS and their replies by the university</a:t>
            </a:r>
            <a:endParaRPr lang="en-IN" sz="2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59573" y="-19050"/>
            <a:ext cx="39440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RMS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D113557A-A0BF-7DC1-4325-A81DB793E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586" y="3837776"/>
            <a:ext cx="666443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marL="457189" indent="-457189">
              <a:lnSpc>
                <a:spcPct val="150000"/>
              </a:lnSpc>
              <a:buFont typeface="+mj-lt"/>
              <a:buAutoNum type="alphaLcPeriod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Log Request</a:t>
            </a:r>
          </a:p>
          <a:p>
            <a:pPr marL="457189" indent="-457189">
              <a:lnSpc>
                <a:spcPct val="150000"/>
              </a:lnSpc>
              <a:buFont typeface="+mj-lt"/>
              <a:buAutoNum type="alphaLcPeriod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History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-106" t="15436" r="106" b="67501"/>
          <a:stretch/>
        </p:blipFill>
        <p:spPr>
          <a:xfrm>
            <a:off x="38180" y="1170354"/>
            <a:ext cx="12014039" cy="1207086"/>
          </a:xfrm>
          <a:prstGeom prst="rect">
            <a:avLst/>
          </a:prstGeom>
        </p:spPr>
      </p:pic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F7B34B40-599E-BCB4-A591-126143A343E9}"/>
              </a:ext>
            </a:extLst>
          </p:cNvPr>
          <p:cNvSpPr/>
          <p:nvPr/>
        </p:nvSpPr>
        <p:spPr>
          <a:xfrm>
            <a:off x="7183588" y="1331503"/>
            <a:ext cx="1619261" cy="1070779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91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59575" y="-19050"/>
            <a:ext cx="39440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RMS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95A952-F106-4FF2-9C22-758D7C53D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406975"/>
            <a:ext cx="11277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000" b="1" dirty="0">
                <a:latin typeface="Cambria" pitchFamily="18" charset="0"/>
                <a:ea typeface="Cambria" pitchFamily="18" charset="0"/>
              </a:rPr>
              <a:t>a. 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Log Request</a:t>
            </a:r>
          </a:p>
          <a:p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 &gt;&gt; RMS &gt;&gt; Log Request</a:t>
            </a:r>
          </a:p>
          <a:p>
            <a:r>
              <a:rPr lang="en-US" sz="2000" dirty="0">
                <a:latin typeface="Cambria" pitchFamily="18" charset="0"/>
                <a:ea typeface="Cambria" pitchFamily="18" charset="0"/>
              </a:rPr>
              <a:t>Provision to log new RMS request by selecting appropriate option from the available categories and by clicking on “Submit”: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708" r="1156" b="17917"/>
          <a:stretch/>
        </p:blipFill>
        <p:spPr>
          <a:xfrm>
            <a:off x="0" y="1722120"/>
            <a:ext cx="12192000" cy="470916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17917" y="1953790"/>
            <a:ext cx="2997723" cy="1078970"/>
            <a:chOff x="217917" y="1953790"/>
            <a:chExt cx="2997723" cy="1078970"/>
          </a:xfrm>
        </p:grpSpPr>
        <p:sp>
          <p:nvSpPr>
            <p:cNvPr id="5" name="Rounded Rectangle 4"/>
            <p:cNvSpPr/>
            <p:nvPr/>
          </p:nvSpPr>
          <p:spPr>
            <a:xfrm>
              <a:off x="217917" y="1953790"/>
              <a:ext cx="2856667" cy="816612"/>
            </a:xfrm>
            <a:prstGeom prst="roundRect">
              <a:avLst/>
            </a:prstGeom>
            <a:solidFill>
              <a:srgbClr val="FF0000">
                <a:alpha val="4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 b="1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Select category from the dropdown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849880" y="2770402"/>
              <a:ext cx="365760" cy="26235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836696" y="1722120"/>
            <a:ext cx="3590135" cy="849388"/>
            <a:chOff x="-71140" y="1853299"/>
            <a:chExt cx="3590135" cy="849388"/>
          </a:xfrm>
        </p:grpSpPr>
        <p:sp>
          <p:nvSpPr>
            <p:cNvPr id="12" name="Rounded Rectangle 11"/>
            <p:cNvSpPr/>
            <p:nvPr/>
          </p:nvSpPr>
          <p:spPr>
            <a:xfrm>
              <a:off x="662328" y="1853299"/>
              <a:ext cx="2856667" cy="445200"/>
            </a:xfrm>
            <a:prstGeom prst="roundRect">
              <a:avLst/>
            </a:prstGeom>
            <a:solidFill>
              <a:srgbClr val="FF0000">
                <a:alpha val="4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 b="1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Select Sub category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-71140" y="2283863"/>
              <a:ext cx="796596" cy="4188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836696" y="3821169"/>
            <a:ext cx="2551143" cy="689871"/>
            <a:chOff x="6836696" y="3821169"/>
            <a:chExt cx="2551143" cy="689871"/>
          </a:xfrm>
        </p:grpSpPr>
        <p:sp>
          <p:nvSpPr>
            <p:cNvPr id="19" name="Rounded Rectangle 18"/>
            <p:cNvSpPr/>
            <p:nvPr/>
          </p:nvSpPr>
          <p:spPr>
            <a:xfrm>
              <a:off x="6836696" y="4113496"/>
              <a:ext cx="2551143" cy="397544"/>
            </a:xfrm>
            <a:prstGeom prst="roundRect">
              <a:avLst/>
            </a:prstGeom>
            <a:solidFill>
              <a:srgbClr val="FF0000">
                <a:alpha val="4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 b="1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Upload file (if available)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 flipV="1">
              <a:off x="6836696" y="3821169"/>
              <a:ext cx="966972" cy="26871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16858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59575" y="-19050"/>
            <a:ext cx="39440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RMS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95A952-F106-4FF2-9C22-758D7C53D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406975"/>
            <a:ext cx="11277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IN" sz="2000" b="1" dirty="0">
                <a:latin typeface="Cambria" pitchFamily="18" charset="0"/>
                <a:ea typeface="Cambria" pitchFamily="18" charset="0"/>
              </a:rPr>
              <a:t>b. </a:t>
            </a:r>
            <a:r>
              <a:rPr lang="en-US" sz="2000" b="1" dirty="0">
                <a:latin typeface="Cambria" pitchFamily="18" charset="0"/>
                <a:ea typeface="Cambria" pitchFamily="18" charset="0"/>
              </a:rPr>
              <a:t>History</a:t>
            </a:r>
          </a:p>
          <a:p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 &gt;&gt; RMS &gt;&gt; History</a:t>
            </a:r>
          </a:p>
          <a:p>
            <a:r>
              <a:rPr lang="en-US" sz="2000" dirty="0">
                <a:latin typeface="Cambria" pitchFamily="18" charset="0"/>
                <a:ea typeface="Cambria" pitchFamily="18" charset="0"/>
              </a:rPr>
              <a:t>Provision to view the history of all the submitted RMS requests and to view the replies by the university: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1584960"/>
            <a:ext cx="12192000" cy="4297680"/>
            <a:chOff x="0" y="1584960"/>
            <a:chExt cx="12192000" cy="42976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937" t="32500" r="1508" b="12291"/>
            <a:stretch/>
          </p:blipFill>
          <p:spPr>
            <a:xfrm>
              <a:off x="0" y="1844040"/>
              <a:ext cx="12192000" cy="40386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686135" y="1584960"/>
              <a:ext cx="3409865" cy="816612"/>
              <a:chOff x="-335281" y="1953790"/>
              <a:chExt cx="3409865" cy="816612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217917" y="1953790"/>
                <a:ext cx="2856667" cy="816612"/>
              </a:xfrm>
              <a:prstGeom prst="roundRect">
                <a:avLst/>
              </a:prstGeom>
              <a:solidFill>
                <a:srgbClr val="FF0000">
                  <a:alpha val="4000"/>
                </a:srgb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600" b="1" dirty="0">
                    <a:solidFill>
                      <a:srgbClr val="FF0000"/>
                    </a:solidFill>
                    <a:latin typeface="Cambria" pitchFamily="18" charset="0"/>
                    <a:ea typeface="Cambria" pitchFamily="18" charset="0"/>
                  </a:rPr>
                  <a:t>Click here to view the reply by the university</a:t>
                </a:r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flipH="1">
                <a:off x="-335281" y="2349293"/>
                <a:ext cx="553198" cy="2797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389133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406400" y="1704229"/>
            <a:ext cx="114808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mbria" pitchFamily="18" charset="0"/>
                <a:ea typeface="Cambria" pitchFamily="18" charset="0"/>
              </a:rPr>
              <a:t>e-Library: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Online Access is provided to users for variety of e-resources through e-Library. The remote access to add on e-resources is given to all users  and students can access the e-Library with same credentials provided by University for accessing the LMS.</a:t>
            </a:r>
            <a:endParaRPr lang="en-US" sz="2000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92591" y="-19050"/>
            <a:ext cx="48780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e-Library</a:t>
            </a:r>
          </a:p>
        </p:txBody>
      </p:sp>
      <p:pic>
        <p:nvPicPr>
          <p:cNvPr id="14" name="Picture 13"/>
          <p:cNvPicPr/>
          <p:nvPr/>
        </p:nvPicPr>
        <p:blipFill>
          <a:blip r:embed="rId8"/>
          <a:srcRect l="7483" t="4914" r="10954" b="12835"/>
          <a:stretch>
            <a:fillRect/>
          </a:stretch>
        </p:blipFill>
        <p:spPr bwMode="auto">
          <a:xfrm>
            <a:off x="43" y="2762245"/>
            <a:ext cx="12192000" cy="428625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5" name="Group 24"/>
          <p:cNvGrpSpPr/>
          <p:nvPr/>
        </p:nvGrpSpPr>
        <p:grpSpPr>
          <a:xfrm>
            <a:off x="9112264" y="3962408"/>
            <a:ext cx="2794027" cy="609600"/>
            <a:chOff x="6919906" y="3376616"/>
            <a:chExt cx="2095520" cy="457200"/>
          </a:xfrm>
        </p:grpSpPr>
        <p:sp>
          <p:nvSpPr>
            <p:cNvPr id="19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8372484" y="3405188"/>
              <a:ext cx="642942" cy="357190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0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6919906" y="3376616"/>
              <a:ext cx="1166826" cy="457200"/>
            </a:xfrm>
            <a:prstGeom prst="roundRect">
              <a:avLst>
                <a:gd name="adj" fmla="val 7510"/>
              </a:avLst>
            </a:prstGeom>
            <a:noFill/>
            <a:ln w="28575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1467" dirty="0">
                  <a:solidFill>
                    <a:srgbClr val="FF0000"/>
                  </a:solidFill>
                  <a:latin typeface="Cambria" pitchFamily="18" charset="0"/>
                </a:rPr>
                <a:t>Click to go to Log in window</a:t>
              </a:r>
              <a:endParaRPr lang="en-US" sz="1467" dirty="0">
                <a:solidFill>
                  <a:srgbClr val="FF0000"/>
                </a:solidFill>
                <a:latin typeface="Cambria" pitchFamily="18" charset="0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872418" y="3619502"/>
              <a:ext cx="500066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ounded Rectangle 22"/>
          <p:cNvSpPr/>
          <p:nvPr/>
        </p:nvSpPr>
        <p:spPr>
          <a:xfrm>
            <a:off x="380960" y="2762246"/>
            <a:ext cx="1619261" cy="19050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Oval 25"/>
          <p:cNvSpPr/>
          <p:nvPr/>
        </p:nvSpPr>
        <p:spPr>
          <a:xfrm>
            <a:off x="9906027" y="3333749"/>
            <a:ext cx="1320800" cy="6096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Step-1</a:t>
            </a:r>
            <a:endParaRPr lang="en-US" sz="2400" dirty="0"/>
          </a:p>
        </p:txBody>
      </p:sp>
      <p:pic>
        <p:nvPicPr>
          <p:cNvPr id="15" name="Picture 14"/>
          <p:cNvPicPr/>
          <p:nvPr/>
        </p:nvPicPr>
        <p:blipFill rotWithShape="1">
          <a:blip r:embed="rId9"/>
          <a:srcRect t="9895" b="86355"/>
          <a:stretch/>
        </p:blipFill>
        <p:spPr bwMode="auto">
          <a:xfrm>
            <a:off x="50800" y="666731"/>
            <a:ext cx="12141200" cy="258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295467" y="666732"/>
            <a:ext cx="514349" cy="28575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" name="Group 2"/>
          <p:cNvGrpSpPr/>
          <p:nvPr/>
        </p:nvGrpSpPr>
        <p:grpSpPr>
          <a:xfrm>
            <a:off x="0" y="666731"/>
            <a:ext cx="12192000" cy="952507"/>
            <a:chOff x="0" y="666731"/>
            <a:chExt cx="12192000" cy="952507"/>
          </a:xfrm>
        </p:grpSpPr>
        <p:pic>
          <p:nvPicPr>
            <p:cNvPr id="18" name="Picture 17"/>
            <p:cNvPicPr/>
            <p:nvPr/>
          </p:nvPicPr>
          <p:blipFill>
            <a:blip r:embed="rId10"/>
            <a:srcRect t="9107" b="78322"/>
            <a:stretch>
              <a:fillRect/>
            </a:stretch>
          </p:blipFill>
          <p:spPr bwMode="auto">
            <a:xfrm>
              <a:off x="0" y="666731"/>
              <a:ext cx="12192000" cy="952507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299" y="1104888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281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/>
          <p:nvPr/>
        </p:nvPicPr>
        <p:blipFill>
          <a:blip r:embed="rId2"/>
          <a:srcRect l="5642" t="4842" r="1121" b="10972"/>
          <a:stretch>
            <a:fillRect/>
          </a:stretch>
        </p:blipFill>
        <p:spPr bwMode="auto">
          <a:xfrm>
            <a:off x="1" y="685800"/>
            <a:ext cx="12191999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92591" y="-19050"/>
            <a:ext cx="48780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e-Library</a:t>
            </a:r>
          </a:p>
        </p:txBody>
      </p:sp>
      <p:sp>
        <p:nvSpPr>
          <p:cNvPr id="19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5994400" y="3530600"/>
            <a:ext cx="2844800" cy="1422400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9245601" y="3632200"/>
            <a:ext cx="2540000" cy="1117600"/>
          </a:xfrm>
          <a:prstGeom prst="roundRect">
            <a:avLst>
              <a:gd name="adj" fmla="val 7510"/>
            </a:avLst>
          </a:prstGeom>
          <a:noFill/>
          <a:ln w="28575">
            <a:solidFill>
              <a:srgbClr val="03B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67" b="1" dirty="0">
                <a:solidFill>
                  <a:schemeClr val="bg1"/>
                </a:solidFill>
              </a:rPr>
              <a:t>Log in with credentials provided by University </a:t>
            </a:r>
            <a:r>
              <a:rPr lang="en-IN" sz="1467" b="1" i="1" dirty="0">
                <a:solidFill>
                  <a:schemeClr val="bg1"/>
                </a:solidFill>
              </a:rPr>
              <a:t>(Same credentials of  LMS</a:t>
            </a:r>
            <a:r>
              <a:rPr lang="en-IN" sz="1467" b="1" dirty="0">
                <a:solidFill>
                  <a:schemeClr val="bg1"/>
                </a:solidFill>
              </a:rPr>
              <a:t>)</a:t>
            </a:r>
            <a:endParaRPr lang="en-US" sz="1467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 flipV="1">
            <a:off x="8870940" y="4038600"/>
            <a:ext cx="374661" cy="152400"/>
          </a:xfrm>
          <a:prstGeom prst="straightConnector1">
            <a:avLst/>
          </a:prstGeom>
          <a:ln>
            <a:solidFill>
              <a:srgbClr val="03B8F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4064000" y="4216400"/>
            <a:ext cx="1320800" cy="41733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2667000" y="2870200"/>
            <a:ext cx="2641600" cy="508000"/>
          </a:xfrm>
          <a:prstGeom prst="roundRect">
            <a:avLst>
              <a:gd name="adj" fmla="val 7510"/>
            </a:avLst>
          </a:prstGeom>
          <a:noFill/>
          <a:ln w="28575">
            <a:solidFill>
              <a:srgbClr val="03B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IN" sz="1467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Click here to view “Sign-in(</a:t>
            </a:r>
            <a:r>
              <a:rPr lang="en-IN" sz="1467" b="1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webservices</a:t>
            </a:r>
            <a:r>
              <a:rPr lang="en-IN" sz="1467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) box</a:t>
            </a:r>
            <a:endParaRPr lang="en-US" sz="1467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23" name="Straight Arrow Connector 22"/>
          <p:cNvCxnSpPr>
            <a:endCxn id="18" idx="0"/>
          </p:cNvCxnSpPr>
          <p:nvPr/>
        </p:nvCxnSpPr>
        <p:spPr>
          <a:xfrm>
            <a:off x="3962400" y="3429000"/>
            <a:ext cx="762000" cy="787400"/>
          </a:xfrm>
          <a:prstGeom prst="straightConnector1">
            <a:avLst/>
          </a:prstGeom>
          <a:ln>
            <a:solidFill>
              <a:srgbClr val="03B8F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6299200" y="2921000"/>
            <a:ext cx="2336800" cy="41733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251200" y="2222500"/>
            <a:ext cx="1320800" cy="6096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Step-2</a:t>
            </a:r>
            <a:endParaRPr lang="en-US" sz="2400" dirty="0"/>
          </a:p>
        </p:txBody>
      </p:sp>
      <p:sp>
        <p:nvSpPr>
          <p:cNvPr id="31" name="Oval 30"/>
          <p:cNvSpPr/>
          <p:nvPr/>
        </p:nvSpPr>
        <p:spPr>
          <a:xfrm>
            <a:off x="6705600" y="2209800"/>
            <a:ext cx="1320800" cy="6096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Step-3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81232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A8BDFF-831F-49A5-DBAF-10ADD44C0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8446"/>
            <a:ext cx="12192000" cy="3282949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22760" y="-19050"/>
            <a:ext cx="48177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Calendar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46319" y="2500515"/>
            <a:ext cx="5791200" cy="113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IN" sz="2400" dirty="0">
                <a:latin typeface="Cambria" pitchFamily="18" charset="0"/>
                <a:ea typeface="Cambria" pitchFamily="18" charset="0"/>
              </a:rPr>
              <a:t>Important Dates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latin typeface="Cambria" pitchFamily="18" charset="0"/>
                <a:ea typeface="Cambria" pitchFamily="18" charset="0"/>
              </a:rPr>
              <a:t>List of Holidays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2040" y="1910744"/>
            <a:ext cx="4940007" cy="577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Dashboard &gt;&gt; Calendar</a:t>
            </a: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4883C7C-72F3-E53D-020E-C35FF1D6AF90}"/>
              </a:ext>
            </a:extLst>
          </p:cNvPr>
          <p:cNvSpPr/>
          <p:nvPr/>
        </p:nvSpPr>
        <p:spPr>
          <a:xfrm>
            <a:off x="1623616" y="5238763"/>
            <a:ext cx="1016000" cy="235804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24883C7C-72F3-E53D-020E-C35FF1D6AF90}"/>
              </a:ext>
            </a:extLst>
          </p:cNvPr>
          <p:cNvSpPr/>
          <p:nvPr/>
        </p:nvSpPr>
        <p:spPr>
          <a:xfrm>
            <a:off x="10562261" y="5694896"/>
            <a:ext cx="571504" cy="285752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8667768" y="6302011"/>
            <a:ext cx="2286016" cy="290581"/>
          </a:xfrm>
          <a:prstGeom prst="roundRect">
            <a:avLst>
              <a:gd name="adj" fmla="val 751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IN" sz="1467" dirty="0">
                <a:solidFill>
                  <a:srgbClr val="FF0000"/>
                </a:solidFill>
                <a:latin typeface="Cambria" pitchFamily="18" charset="0"/>
              </a:rPr>
              <a:t>Click here to download</a:t>
            </a:r>
            <a:endParaRPr lang="en-US" sz="1467" dirty="0">
              <a:solidFill>
                <a:srgbClr val="FF0000"/>
              </a:solidFill>
              <a:latin typeface="Cambria" pitchFamily="18" charset="0"/>
            </a:endParaRPr>
          </a:p>
        </p:txBody>
      </p:sp>
      <p:cxnSp>
        <p:nvCxnSpPr>
          <p:cNvPr id="20" name="Straight Arrow Connector 19"/>
          <p:cNvCxnSpPr>
            <a:endCxn id="17" idx="1"/>
          </p:cNvCxnSpPr>
          <p:nvPr/>
        </p:nvCxnSpPr>
        <p:spPr>
          <a:xfrm flipV="1">
            <a:off x="9895507" y="5837773"/>
            <a:ext cx="666755" cy="4762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/>
          <p:nvPr/>
        </p:nvPicPr>
        <p:blipFill rotWithShape="1">
          <a:blip r:embed="rId3"/>
          <a:srcRect t="9895" b="86355"/>
          <a:stretch/>
        </p:blipFill>
        <p:spPr bwMode="auto">
          <a:xfrm>
            <a:off x="1276" y="761983"/>
            <a:ext cx="12192000" cy="266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47329" y="761981"/>
            <a:ext cx="604711" cy="266752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785571"/>
            <a:ext cx="12192000" cy="952507"/>
            <a:chOff x="0" y="761981"/>
            <a:chExt cx="12192000" cy="952507"/>
          </a:xfrm>
        </p:grpSpPr>
        <p:pic>
          <p:nvPicPr>
            <p:cNvPr id="11" name="Picture 10"/>
            <p:cNvPicPr/>
            <p:nvPr/>
          </p:nvPicPr>
          <p:blipFill>
            <a:blip r:embed="rId4"/>
            <a:srcRect t="9107" b="78322"/>
            <a:stretch>
              <a:fillRect/>
            </a:stretch>
          </p:blipFill>
          <p:spPr bwMode="auto">
            <a:xfrm>
              <a:off x="0" y="761981"/>
              <a:ext cx="12192000" cy="952507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869"/>
            <a:stretch/>
          </p:blipFill>
          <p:spPr>
            <a:xfrm>
              <a:off x="2850299" y="1212122"/>
              <a:ext cx="5962650" cy="329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15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A15884-5030-94B8-5624-B66D3D173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0" r="14562"/>
          <a:stretch/>
        </p:blipFill>
        <p:spPr>
          <a:xfrm>
            <a:off x="6096002" y="1330870"/>
            <a:ext cx="5952660" cy="541394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4464792" y="-19050"/>
            <a:ext cx="27336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How to Log 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2800" y="573900"/>
            <a:ext cx="3759200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b="1" dirty="0">
                <a:latin typeface="Cambria" pitchFamily="18" charset="0"/>
                <a:ea typeface="Cambria" pitchFamily="18" charset="0"/>
              </a:rPr>
              <a:t>Direct URL: </a:t>
            </a:r>
          </a:p>
          <a:p>
            <a:r>
              <a:rPr lang="en-US" sz="2133" dirty="0">
                <a:latin typeface="Cambria" pitchFamily="18" charset="0"/>
                <a:ea typeface="Cambria" pitchFamily="18" charset="0"/>
              </a:rPr>
              <a:t>https://lms.lpuonline.com/</a:t>
            </a: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10800523" y="1826675"/>
            <a:ext cx="672075" cy="38404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58005" y="553785"/>
            <a:ext cx="3759200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b="1" dirty="0">
                <a:latin typeface="Cambria" pitchFamily="18" charset="0"/>
                <a:ea typeface="Cambria" pitchFamily="18" charset="0"/>
              </a:rPr>
              <a:t>Through website: </a:t>
            </a:r>
          </a:p>
          <a:p>
            <a:r>
              <a:rPr lang="en-US" sz="2133" dirty="0">
                <a:latin typeface="Cambria" pitchFamily="18" charset="0"/>
                <a:ea typeface="Cambria" pitchFamily="18" charset="0"/>
              </a:rPr>
              <a:t>https://www.lpuonline.com/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474248" y="1450046"/>
            <a:ext cx="1089909" cy="235317"/>
          </a:xfrm>
          <a:prstGeom prst="roundRect">
            <a:avLst/>
          </a:prstGeom>
          <a:solidFill>
            <a:srgbClr val="FF0000">
              <a:alpha val="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713A0-B1F8-B073-548B-3E3B08EB6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38" y="1330870"/>
            <a:ext cx="5760641" cy="541394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Rounded Rectangle 1"/>
          <p:cNvSpPr/>
          <p:nvPr/>
        </p:nvSpPr>
        <p:spPr>
          <a:xfrm>
            <a:off x="369153" y="1304036"/>
            <a:ext cx="1248139" cy="263669"/>
          </a:xfrm>
          <a:prstGeom prst="roundRect">
            <a:avLst/>
          </a:prstGeom>
          <a:solidFill>
            <a:srgbClr val="FF0000">
              <a:alpha val="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End with solid fill">
            <a:hlinkClick r:id="rId2" action="ppaction://hlinksldjump"/>
            <a:extLst>
              <a:ext uri="{FF2B5EF4-FFF2-40B4-BE49-F238E27FC236}">
                <a16:creationId xmlns:a16="http://schemas.microsoft.com/office/drawing/2014/main" id="{5B13B1AE-AA78-4D76-8593-5835EEB08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417" t="19722" r="10417" b="19861"/>
          <a:stretch/>
        </p:blipFill>
        <p:spPr>
          <a:xfrm>
            <a:off x="11714494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5" action="ppaction://hlinksldjump"/>
            <a:extLst>
              <a:ext uri="{FF2B5EF4-FFF2-40B4-BE49-F238E27FC236}">
                <a16:creationId xmlns:a16="http://schemas.microsoft.com/office/drawing/2014/main" id="{4FF871FF-02CC-4022-8334-A7F7EBC5D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81508" y="-19050"/>
            <a:ext cx="51002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Contact 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6400" y="1809739"/>
            <a:ext cx="66827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Cambria" pitchFamily="18" charset="0"/>
                <a:ea typeface="Cambria" pitchFamily="18" charset="0"/>
              </a:rPr>
              <a:t>Navigation: </a:t>
            </a:r>
            <a:r>
              <a:rPr lang="en-US" sz="2000" dirty="0">
                <a:latin typeface="Cambria" pitchFamily="18" charset="0"/>
                <a:ea typeface="Cambria" pitchFamily="18" charset="0"/>
              </a:rPr>
              <a:t>Dashboard &gt;&gt; Contact Us</a:t>
            </a:r>
          </a:p>
          <a:p>
            <a:r>
              <a:rPr lang="en-US" sz="2000" b="1" dirty="0">
                <a:latin typeface="Cambria" pitchFamily="18" charset="0"/>
                <a:ea typeface="Cambria" pitchFamily="18" charset="0"/>
              </a:rPr>
              <a:t>Contact Us: Quick access to the important contact detail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8"/>
          <a:srcRect t="9895" b="86355"/>
          <a:stretch/>
        </p:blipFill>
        <p:spPr bwMode="auto">
          <a:xfrm>
            <a:off x="48683" y="761982"/>
            <a:ext cx="12143317" cy="231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23392" y="761982"/>
            <a:ext cx="672075" cy="237385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/>
          <p:cNvPicPr/>
          <p:nvPr/>
        </p:nvPicPr>
        <p:blipFill rotWithShape="1">
          <a:blip r:embed="rId9"/>
          <a:srcRect t="10196" b="10767"/>
          <a:stretch/>
        </p:blipFill>
        <p:spPr bwMode="auto">
          <a:xfrm>
            <a:off x="19269" y="2741363"/>
            <a:ext cx="12172731" cy="411663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761981"/>
            <a:ext cx="12192000" cy="952507"/>
            <a:chOff x="0" y="761981"/>
            <a:chExt cx="12192000" cy="952507"/>
          </a:xfrm>
        </p:grpSpPr>
        <p:pic>
          <p:nvPicPr>
            <p:cNvPr id="12" name="Picture 11"/>
            <p:cNvPicPr/>
            <p:nvPr/>
          </p:nvPicPr>
          <p:blipFill>
            <a:blip r:embed="rId10"/>
            <a:srcRect t="9107" b="78322"/>
            <a:stretch>
              <a:fillRect/>
            </a:stretch>
          </p:blipFill>
          <p:spPr bwMode="auto">
            <a:xfrm>
              <a:off x="0" y="761981"/>
              <a:ext cx="12192000" cy="952507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304" y="1096738"/>
              <a:ext cx="5962650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91754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2BF1-AF5B-4B6D-BC74-D778D6EC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763" y="2504528"/>
            <a:ext cx="6978980" cy="1848944"/>
          </a:xfrm>
        </p:spPr>
        <p:txBody>
          <a:bodyPr anchor="ctr">
            <a:normAutofit/>
          </a:bodyPr>
          <a:lstStyle/>
          <a:p>
            <a:pPr algn="l"/>
            <a:r>
              <a:rPr lang="en-US" sz="4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Mobile App-LPU Online</a:t>
            </a:r>
            <a:br>
              <a:rPr lang="en-US" sz="4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Play store: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Android </a:t>
            </a:r>
            <a:b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Apple Store: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IOS</a:t>
            </a:r>
            <a:endParaRPr lang="en-US" sz="4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51637" y="2990850"/>
            <a:ext cx="4673600" cy="8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/>
          <a:srcRect l="68388" t="72469" r="18638" b="17725"/>
          <a:stretch>
            <a:fillRect/>
          </a:stretch>
        </p:blipFill>
        <p:spPr bwMode="auto">
          <a:xfrm>
            <a:off x="524262" y="4539614"/>
            <a:ext cx="37592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9DCC1E1-0946-0BE4-85D9-11D1487A96AF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CF6FA4E-2EDF-0BDB-2F0A-330DE21C4088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8EDBBA-616D-BF52-510B-D681CE2F3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9A574A-84C5-3E46-C762-E9DCB404F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84641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06097" y="-19050"/>
            <a:ext cx="74510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LPU Online Mobile App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6400" y="626602"/>
            <a:ext cx="1127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mbria" pitchFamily="18" charset="0"/>
                <a:ea typeface="Cambria" pitchFamily="18" charset="0"/>
              </a:rPr>
              <a:t>Android user to download app from pay store and IOS users to download app from Apple store by searching </a:t>
            </a:r>
            <a:r>
              <a:rPr lang="en-US" sz="2000" b="1" i="1" dirty="0">
                <a:solidFill>
                  <a:srgbClr val="003E5D"/>
                </a:solidFill>
                <a:latin typeface="Cambria" pitchFamily="18" charset="0"/>
                <a:ea typeface="Cambria" pitchFamily="18" charset="0"/>
              </a:rPr>
              <a:t>“LPU Online” </a:t>
            </a:r>
            <a:br>
              <a:rPr lang="en-US" sz="2000" b="1" dirty="0">
                <a:solidFill>
                  <a:srgbClr val="003E5D"/>
                </a:solidFill>
                <a:latin typeface="Cambria" pitchFamily="18" charset="0"/>
                <a:ea typeface="Cambria" pitchFamily="18" charset="0"/>
              </a:rPr>
            </a:br>
            <a:endParaRPr lang="en-US" sz="2000" b="1" dirty="0">
              <a:solidFill>
                <a:srgbClr val="003E5D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828800" y="1028733"/>
            <a:ext cx="3352800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189" indent="-457189" algn="ctr">
              <a:spcBef>
                <a:spcPct val="20000"/>
              </a:spcBef>
            </a:pPr>
            <a:r>
              <a:rPr lang="en-US" sz="3600" dirty="0" err="1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iPhone</a:t>
            </a:r>
            <a:endParaRPr lang="en-US" sz="3600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416800" y="1003182"/>
            <a:ext cx="1930400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189" indent="-457189">
              <a:spcBef>
                <a:spcPct val="20000"/>
              </a:spcBef>
            </a:pPr>
            <a:r>
              <a:rPr lang="en-US" sz="3600" dirty="0" err="1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Android</a:t>
            </a:r>
          </a:p>
        </p:txBody>
      </p:sp>
      <p:pic>
        <p:nvPicPr>
          <p:cNvPr id="10" name="Picture 9" descr="C:\Users\User\Desktop\Screenshots of LPU Online App\95231.jpg"/>
          <p:cNvPicPr/>
          <p:nvPr/>
        </p:nvPicPr>
        <p:blipFill>
          <a:blip r:embed="rId2"/>
          <a:srcRect b="8904"/>
          <a:stretch>
            <a:fillRect/>
          </a:stretch>
        </p:blipFill>
        <p:spPr bwMode="auto">
          <a:xfrm>
            <a:off x="1828800" y="1733114"/>
            <a:ext cx="3691136" cy="512488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2" descr="C:\Users\User\Desktop\Screenshots of LPU Online App\PHOTO-2022.jpg"/>
          <p:cNvPicPr/>
          <p:nvPr/>
        </p:nvPicPr>
        <p:blipFill>
          <a:blip r:embed="rId3"/>
          <a:srcRect b="3960"/>
          <a:stretch>
            <a:fillRect/>
          </a:stretch>
        </p:blipFill>
        <p:spPr bwMode="auto">
          <a:xfrm>
            <a:off x="6768075" y="1726360"/>
            <a:ext cx="3648405" cy="513164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8988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01745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6400" y="626602"/>
            <a:ext cx="1127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mbria" pitchFamily="18" charset="0"/>
                <a:ea typeface="Cambria" pitchFamily="18" charset="0"/>
              </a:rPr>
              <a:t>The app is available and can be accessed by registered students by using username &amp; password of LPU e-Connect (LMS).</a:t>
            </a:r>
            <a:br>
              <a:rPr lang="en-US" sz="2400" b="1" dirty="0">
                <a:latin typeface="Cambria" pitchFamily="18" charset="0"/>
                <a:ea typeface="Cambria" pitchFamily="18" charset="0"/>
              </a:rPr>
            </a:b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-558802" y="2980657"/>
            <a:ext cx="3352800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189" indent="-457189" algn="ctr">
              <a:spcBef>
                <a:spcPct val="20000"/>
              </a:spcBef>
            </a:pPr>
            <a:r>
              <a:rPr lang="en-US" sz="3733" dirty="0" err="1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iPhone</a:t>
            </a:r>
            <a:endParaRPr lang="en-US" sz="3733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0169231" y="3095607"/>
            <a:ext cx="1930400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189" indent="-457189">
              <a:spcBef>
                <a:spcPct val="20000"/>
              </a:spcBef>
            </a:pPr>
            <a:r>
              <a:rPr lang="en-US" sz="3733" dirty="0" err="1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Android</a:t>
            </a:r>
          </a:p>
        </p:txBody>
      </p:sp>
      <p:pic>
        <p:nvPicPr>
          <p:cNvPr id="14" name="Picture 13" descr="D:\Drive Data_G\PPT_LMS\Updated Screenshots_Mobile App_19 Sep_2023\Mobile App_Login Pag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" b="1923"/>
          <a:stretch/>
        </p:blipFill>
        <p:spPr bwMode="auto">
          <a:xfrm>
            <a:off x="6816431" y="1780328"/>
            <a:ext cx="3352800" cy="5077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>
          <a:blip r:embed="rId3"/>
          <a:stretch>
            <a:fillRect/>
          </a:stretch>
        </p:blipFill>
        <p:spPr>
          <a:xfrm>
            <a:off x="2255574" y="1780328"/>
            <a:ext cx="3422881" cy="50776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61562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39616" y="571481"/>
            <a:ext cx="172720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133" dirty="0">
                <a:latin typeface="Cambria" pitchFamily="18" charset="0"/>
                <a:ea typeface="Cambria" pitchFamily="18" charset="0"/>
              </a:rPr>
              <a:t>Dashboard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10" name="Straight Arrow Connector 9"/>
          <p:cNvCxnSpPr>
            <a:stCxn id="12" idx="2"/>
          </p:cNvCxnSpPr>
          <p:nvPr/>
        </p:nvCxnSpPr>
        <p:spPr>
          <a:xfrm>
            <a:off x="1019217" y="1020097"/>
            <a:ext cx="698380" cy="91422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41300" y="3225800"/>
            <a:ext cx="1219200" cy="543867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LPU Happenings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208" y="5143512"/>
            <a:ext cx="1219200" cy="389145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Quick Links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05600" y="571480"/>
            <a:ext cx="365760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133" dirty="0">
                <a:latin typeface="Cambria" pitchFamily="18" charset="0"/>
                <a:ea typeface="Cambria" pitchFamily="18" charset="0"/>
              </a:rPr>
              <a:t>Student Profile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33" y="476230"/>
            <a:ext cx="1822367" cy="543867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Student Profile and Overall Progress 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953256" y="1412776"/>
            <a:ext cx="571504" cy="47625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Left Brace 29"/>
          <p:cNvSpPr/>
          <p:nvPr/>
        </p:nvSpPr>
        <p:spPr>
          <a:xfrm>
            <a:off x="1320800" y="4191005"/>
            <a:ext cx="512064" cy="22352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Picture 19" descr="D:\Drive Data_G\PPT_LMS\Updated Screenshots_Mobile App_19 Sep_2023\Profile_Mobile App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" b="17300"/>
          <a:stretch/>
        </p:blipFill>
        <p:spPr bwMode="auto">
          <a:xfrm>
            <a:off x="6718572" y="949385"/>
            <a:ext cx="3644629" cy="5927407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D:\Drive Data_G\PPT_LMS\Updated Screenshots_Mobile App_19 Sep_2023\Dashboard_Mobile App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/>
          <a:stretch/>
        </p:blipFill>
        <p:spPr bwMode="auto">
          <a:xfrm>
            <a:off x="1805160" y="949385"/>
            <a:ext cx="3714776" cy="59274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805160" y="932723"/>
            <a:ext cx="3714776" cy="1061964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>
            <a:off x="1460500" y="3497734"/>
            <a:ext cx="444472" cy="1344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3389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:\Drive Data_G\PPT_LMS\Updated Screenshots_Mobile App_19 Sep_2023\Dashboard_Mobile App.jpg">
            <a:extLst>
              <a:ext uri="{FF2B5EF4-FFF2-40B4-BE49-F238E27FC236}">
                <a16:creationId xmlns:a16="http://schemas.microsoft.com/office/drawing/2014/main" id="{B153A1E4-355A-0770-A284-AAF15C0190B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" b="3079"/>
          <a:stretch/>
        </p:blipFill>
        <p:spPr bwMode="auto">
          <a:xfrm>
            <a:off x="1845763" y="949384"/>
            <a:ext cx="3435427" cy="5908616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3" name="Rectangle 2"/>
          <p:cNvSpPr/>
          <p:nvPr/>
        </p:nvSpPr>
        <p:spPr>
          <a:xfrm>
            <a:off x="4079777" y="485824"/>
            <a:ext cx="3705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mbria" pitchFamily="18" charset="0"/>
                <a:ea typeface="Cambria" pitchFamily="18" charset="0"/>
              </a:rPr>
              <a:t>Announcements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881" y="3542873"/>
            <a:ext cx="1625600" cy="543867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to access Announcements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6" name="Straight Arrow Connector 5"/>
          <p:cNvCxnSpPr>
            <a:cxnSpLocks/>
            <a:endCxn id="8" idx="1"/>
          </p:cNvCxnSpPr>
          <p:nvPr/>
        </p:nvCxnSpPr>
        <p:spPr>
          <a:xfrm>
            <a:off x="1125560" y="4006571"/>
            <a:ext cx="937993" cy="3345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063552" y="4101076"/>
            <a:ext cx="2976331" cy="48005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 descr="D:\Drive Data_G\PPT_LMS\Updated Screenshots_Mobile App_19 Sep_2023\Announcements_All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6" b="1757"/>
          <a:stretch/>
        </p:blipFill>
        <p:spPr bwMode="auto">
          <a:xfrm>
            <a:off x="6672064" y="949384"/>
            <a:ext cx="3744416" cy="59086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78696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3" name="Rectangle 2"/>
          <p:cNvSpPr/>
          <p:nvPr/>
        </p:nvSpPr>
        <p:spPr>
          <a:xfrm>
            <a:off x="4079777" y="562901"/>
            <a:ext cx="3705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mbria" pitchFamily="18" charset="0"/>
                <a:ea typeface="Cambria" pitchFamily="18" charset="0"/>
              </a:rPr>
              <a:t>Announcements Search</a:t>
            </a:r>
          </a:p>
        </p:txBody>
      </p:sp>
      <p:pic>
        <p:nvPicPr>
          <p:cNvPr id="5" name="Picture 4" descr="D:\Drive Data_G\PPT_LMS\Updated Screenshots_Mobile App_19 Sep_2023\Announcement_Search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/>
          <a:stretch/>
        </p:blipFill>
        <p:spPr bwMode="auto">
          <a:xfrm>
            <a:off x="1775520" y="1124744"/>
            <a:ext cx="3705233" cy="5733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D:\Drive Data_G\PPT_LMS\Updated Screenshots_Mobile App_19 Sep_2023\Announcement_Search_by Dat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"/>
          <a:stretch/>
        </p:blipFill>
        <p:spPr bwMode="auto">
          <a:xfrm>
            <a:off x="6768075" y="1124744"/>
            <a:ext cx="3648405" cy="5733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6739661" y="1892830"/>
            <a:ext cx="3705233" cy="48005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0" name="Straight Arrow Connector 9"/>
          <p:cNvCxnSpPr>
            <a:endCxn id="8" idx="3"/>
          </p:cNvCxnSpPr>
          <p:nvPr/>
        </p:nvCxnSpPr>
        <p:spPr>
          <a:xfrm flipH="1" flipV="1">
            <a:off x="10444893" y="2132856"/>
            <a:ext cx="451640" cy="336037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65163" y="2372883"/>
            <a:ext cx="15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Search announcement by date</a:t>
            </a:r>
            <a:endParaRPr lang="en-IN" sz="16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75518" y="5253203"/>
            <a:ext cx="3705233" cy="1248139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360714" y="4917165"/>
            <a:ext cx="414807" cy="528059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6245" y="3857176"/>
            <a:ext cx="1741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Various categories to search announcement</a:t>
            </a:r>
            <a:endParaRPr lang="en-IN" sz="16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1318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pic>
        <p:nvPicPr>
          <p:cNvPr id="4" name="Picture 3" descr="D:\Drive Data_G\PPT_LMS\Updated Screenshots_Mobile App_19 Sep_2023\Announcement_Search_Subject Wise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/>
        </p:blipFill>
        <p:spPr bwMode="auto">
          <a:xfrm>
            <a:off x="1775520" y="1124744"/>
            <a:ext cx="3744416" cy="5733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63955" y="1796819"/>
            <a:ext cx="3756692" cy="38404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557050" y="611046"/>
            <a:ext cx="4181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mbria" pitchFamily="18" charset="0"/>
                <a:ea typeface="Cambria" pitchFamily="18" charset="0"/>
              </a:rPr>
              <a:t>Subject wise Announcement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76054" y="618365"/>
            <a:ext cx="4181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mbria" pitchFamily="18" charset="0"/>
                <a:ea typeface="Cambria" pitchFamily="18" charset="0"/>
              </a:rPr>
              <a:t>Category wise Announcement</a:t>
            </a:r>
          </a:p>
        </p:txBody>
      </p:sp>
      <p:pic>
        <p:nvPicPr>
          <p:cNvPr id="11" name="Picture 10" descr="D:\Drive Data_G\PPT_LMS\Updated Screenshots_Mobile App_19 Sep_2023\Announcement_Search_by Category wis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0"/>
          <a:stretch/>
        </p:blipFill>
        <p:spPr bwMode="auto">
          <a:xfrm>
            <a:off x="6768075" y="1124744"/>
            <a:ext cx="3648405" cy="5733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Straight Arrow Connector 11"/>
          <p:cNvCxnSpPr>
            <a:endCxn id="5" idx="1"/>
          </p:cNvCxnSpPr>
          <p:nvPr/>
        </p:nvCxnSpPr>
        <p:spPr>
          <a:xfrm flipV="1">
            <a:off x="911424" y="1988840"/>
            <a:ext cx="852531" cy="672075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92021" y="2372884"/>
            <a:ext cx="1583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Search announcement by entering the subject</a:t>
            </a:r>
            <a:endParaRPr lang="en-IN" sz="16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65163" y="3239300"/>
            <a:ext cx="1583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search by selecting the category.</a:t>
            </a:r>
            <a:endParaRPr lang="en-IN" sz="16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0416481" y="3991372"/>
            <a:ext cx="576065" cy="678920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768075" y="4485118"/>
            <a:ext cx="3648405" cy="2023071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72180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9723" y="542766"/>
            <a:ext cx="4416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latin typeface="Cambria" pitchFamily="18" charset="0"/>
                <a:ea typeface="Cambria" pitchFamily="18" charset="0"/>
              </a:rPr>
              <a:t>e-Tutorials (Pre-Recorded Lectures )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857496"/>
            <a:ext cx="1625600" cy="995401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to access Course wise Recorded Lectures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566400" y="2276872"/>
            <a:ext cx="1625600" cy="995401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on any Course tile to go to course content page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10" name="Straight Arrow Connector 9"/>
          <p:cNvCxnSpPr>
            <a:stCxn id="11" idx="2"/>
          </p:cNvCxnSpPr>
          <p:nvPr/>
        </p:nvCxnSpPr>
        <p:spPr>
          <a:xfrm>
            <a:off x="812800" y="3852897"/>
            <a:ext cx="940093" cy="8242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D:\Drive Data_G\PPT_LMS\Updated Screenshots_Mobile App_19 Sep_2023\e-Tutorials_Mobile App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/>
          <a:stretch/>
        </p:blipFill>
        <p:spPr bwMode="auto">
          <a:xfrm>
            <a:off x="6700184" y="1036971"/>
            <a:ext cx="3716296" cy="58484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6700184" y="1525984"/>
            <a:ext cx="3716296" cy="5359400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0416480" y="3265858"/>
            <a:ext cx="855736" cy="939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D:\Drive Data_G\PPT_LMS\Updated Screenshots_Mobile App_19 Sep_2023\Dashboard_Mobile App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8"/>
          <a:stretch/>
        </p:blipFill>
        <p:spPr bwMode="auto">
          <a:xfrm>
            <a:off x="1775520" y="1036971"/>
            <a:ext cx="3744416" cy="58398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1775520" y="4581128"/>
            <a:ext cx="3744416" cy="48005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892392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67542" y="626602"/>
            <a:ext cx="31536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mbria" pitchFamily="18" charset="0"/>
                <a:ea typeface="Cambria" pitchFamily="18" charset="0"/>
              </a:rPr>
              <a:t>Assignment Submission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81797" y="571481"/>
            <a:ext cx="3705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mbria" pitchFamily="18" charset="0"/>
                <a:ea typeface="Cambria" pitchFamily="18" charset="0"/>
              </a:rPr>
              <a:t>Course wise Assignments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66400" y="2616200"/>
            <a:ext cx="1625600" cy="995401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Provision to Download and Submit solved Assignments 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1" name="Right Brace 20"/>
          <p:cNvSpPr/>
          <p:nvPr/>
        </p:nvSpPr>
        <p:spPr>
          <a:xfrm>
            <a:off x="10160000" y="3238499"/>
            <a:ext cx="609600" cy="353060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10763283" y="4648201"/>
            <a:ext cx="1333509" cy="769634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Courses of Registered Term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" name="Picture 29" descr="C:\Users\User\Desktop\Screenshots of LPU Online App\IMG-2537.jpg"/>
          <p:cNvPicPr/>
          <p:nvPr/>
        </p:nvPicPr>
        <p:blipFill>
          <a:blip r:embed="rId2"/>
          <a:srcRect b="24799"/>
          <a:stretch>
            <a:fillRect/>
          </a:stretch>
        </p:blipFill>
        <p:spPr bwMode="auto">
          <a:xfrm>
            <a:off x="6758880" y="1047733"/>
            <a:ext cx="3657600" cy="581026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2" name="Straight Arrow Connector 31"/>
          <p:cNvCxnSpPr>
            <a:stCxn id="20" idx="1"/>
          </p:cNvCxnSpPr>
          <p:nvPr/>
        </p:nvCxnSpPr>
        <p:spPr>
          <a:xfrm flipH="1">
            <a:off x="9753600" y="3113901"/>
            <a:ext cx="812800" cy="4166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0261600" y="380980"/>
            <a:ext cx="1930400" cy="769634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Instructions to upload assignments using App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rot="5400000">
            <a:off x="9975859" y="1327126"/>
            <a:ext cx="1066816" cy="6985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38" idx="0"/>
          </p:cNvCxnSpPr>
          <p:nvPr/>
        </p:nvCxnSpPr>
        <p:spPr>
          <a:xfrm flipH="1">
            <a:off x="6164463" y="2209801"/>
            <a:ext cx="644527" cy="57428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2"/>
          </p:cNvCxnSpPr>
          <p:nvPr/>
        </p:nvCxnSpPr>
        <p:spPr>
          <a:xfrm>
            <a:off x="1074191" y="4597359"/>
            <a:ext cx="701328" cy="6558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519936" y="2784082"/>
            <a:ext cx="1289053" cy="995401"/>
          </a:xfrm>
          <a:prstGeom prst="rect">
            <a:avLst/>
          </a:prstGeom>
          <a:ln w="19050">
            <a:noFill/>
            <a:prstDash val="sysDot"/>
          </a:ln>
        </p:spPr>
        <p:txBody>
          <a:bodyPr wrap="square">
            <a:spAutoFit/>
          </a:bodyPr>
          <a:lstStyle/>
          <a:p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Instructions to upload assignments using LMS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140" y="3827725"/>
            <a:ext cx="1394101" cy="769634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to access course wise Assignments 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3" name="Picture 22" descr="D:\Drive Data_G\PPT_LMS\Updated Screenshots_Mobile App_19 Sep_2023\Dashboard_Mobile App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" b="3079"/>
          <a:stretch/>
        </p:blipFill>
        <p:spPr bwMode="auto">
          <a:xfrm>
            <a:off x="1775521" y="1050269"/>
            <a:ext cx="3767044" cy="583511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1775520" y="5253203"/>
            <a:ext cx="3744416" cy="48005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1783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3526562" y="-19050"/>
            <a:ext cx="46101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Log in to LPU e-Connect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513300"/>
            <a:ext cx="10972800" cy="134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33" b="1" dirty="0">
                <a:latin typeface="Cambria" pitchFamily="18" charset="0"/>
                <a:ea typeface="Cambria" pitchFamily="18" charset="0"/>
              </a:rPr>
              <a:t>Log in Using: 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User Name and Password provided by University</a:t>
            </a:r>
          </a:p>
          <a:p>
            <a:r>
              <a:rPr lang="en-US" sz="2400" dirty="0">
                <a:latin typeface="Cambria" pitchFamily="18" charset="0"/>
                <a:ea typeface="Cambria" pitchFamily="18" charset="0"/>
              </a:rPr>
              <a:t>                                Username: “Registration No.”</a:t>
            </a:r>
          </a:p>
          <a:p>
            <a:pPr algn="ctr"/>
            <a:r>
              <a:rPr lang="en-IN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“Credentials to be shared by University  with all; subject to fulfilment of  eligibility criteria and completion of admission process.”</a:t>
            </a:r>
            <a:endParaRPr lang="en-US" i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542B3-D910-BB4D-E0C9-F5428F4A5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" y="1857194"/>
            <a:ext cx="11800704" cy="490527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6828980" y="3824512"/>
            <a:ext cx="4304458" cy="182262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A22E85-30E1-C75A-FD66-6AF25F0B5C1A}"/>
              </a:ext>
            </a:extLst>
          </p:cNvPr>
          <p:cNvSpPr txBox="1"/>
          <p:nvPr/>
        </p:nvSpPr>
        <p:spPr>
          <a:xfrm>
            <a:off x="6096000" y="3201088"/>
            <a:ext cx="158578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How to Login</a:t>
            </a:r>
            <a:endParaRPr lang="en-US" sz="1800" dirty="0"/>
          </a:p>
        </p:txBody>
      </p:sp>
      <p:sp>
        <p:nvSpPr>
          <p:cNvPr id="13" name="Rounded Rectangle 1"/>
          <p:cNvSpPr/>
          <p:nvPr/>
        </p:nvSpPr>
        <p:spPr>
          <a:xfrm flipV="1">
            <a:off x="1037968" y="1857191"/>
            <a:ext cx="1248032" cy="317597"/>
          </a:xfrm>
          <a:prstGeom prst="roundRect">
            <a:avLst/>
          </a:prstGeom>
          <a:solidFill>
            <a:srgbClr val="FF0000">
              <a:alpha val="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FE83E57-2A50-F8BF-0873-F0F265F68007}"/>
              </a:ext>
            </a:extLst>
          </p:cNvPr>
          <p:cNvCxnSpPr>
            <a:stCxn id="12" idx="2"/>
          </p:cNvCxnSpPr>
          <p:nvPr/>
        </p:nvCxnSpPr>
        <p:spPr>
          <a:xfrm>
            <a:off x="6888892" y="3570420"/>
            <a:ext cx="401594" cy="58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31744" y="626637"/>
            <a:ext cx="43374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>
                <a:latin typeface="Cambria" pitchFamily="18" charset="0"/>
                <a:ea typeface="Cambria" pitchFamily="18" charset="0"/>
              </a:rPr>
              <a:t>Today’s Virtual Classes (Time Table)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419" y="4677139"/>
            <a:ext cx="1394101" cy="543867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to access time table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122" name="Picture 2" descr="E:\Neha Khosla\12 Oct 2020\Online 2021\PPT\PPT neha 19 Oct 2021\LpuOnlineImages\LpuOnlineImages\TimeTable5.png"/>
          <p:cNvPicPr>
            <a:picLocks noChangeAspect="1" noChangeArrowheads="1"/>
          </p:cNvPicPr>
          <p:nvPr/>
        </p:nvPicPr>
        <p:blipFill>
          <a:blip r:embed="rId2"/>
          <a:srcRect b="14388"/>
          <a:stretch>
            <a:fillRect/>
          </a:stretch>
        </p:blipFill>
        <p:spPr bwMode="auto">
          <a:xfrm>
            <a:off x="6672064" y="1067139"/>
            <a:ext cx="3744416" cy="579088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6838979" y="637365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mbria" pitchFamily="18" charset="0"/>
                <a:ea typeface="Cambria" pitchFamily="18" charset="0"/>
              </a:rPr>
              <a:t>Weekly Time Table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3" name="Picture 12" descr="D:\Drive Data_G\PPT_LMS\Updated Screenshots_Mobile App_19 Sep_2023\Dashboard_Mobile App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" b="3079"/>
          <a:stretch/>
        </p:blipFill>
        <p:spPr bwMode="auto">
          <a:xfrm>
            <a:off x="1752893" y="1067139"/>
            <a:ext cx="3767044" cy="579088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752893" y="5833067"/>
            <a:ext cx="3767044" cy="380243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" name="Straight Arrow Connector 9"/>
          <p:cNvCxnSpPr>
            <a:endCxn id="17" idx="1"/>
          </p:cNvCxnSpPr>
          <p:nvPr/>
        </p:nvCxnSpPr>
        <p:spPr>
          <a:xfrm>
            <a:off x="1142966" y="5253204"/>
            <a:ext cx="609927" cy="7699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2348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6672" y="618365"/>
            <a:ext cx="37052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mbria" pitchFamily="18" charset="0"/>
                <a:ea typeface="Cambria" pitchFamily="18" charset="0"/>
              </a:rPr>
              <a:t>e-Communications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19226" y="644691"/>
            <a:ext cx="37052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mbria" pitchFamily="18" charset="0"/>
                <a:ea typeface="Cambria" pitchFamily="18" charset="0"/>
              </a:rPr>
              <a:t>My Messages (Personalized)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360" y="5350761"/>
            <a:ext cx="1391841" cy="769634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to access Personalized Messages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50429" y="3621021"/>
            <a:ext cx="1390255" cy="769634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Messages posted by University</a:t>
            </a:r>
          </a:p>
        </p:txBody>
      </p:sp>
      <p:sp>
        <p:nvSpPr>
          <p:cNvPr id="22" name="Right Brace 21"/>
          <p:cNvSpPr/>
          <p:nvPr/>
        </p:nvSpPr>
        <p:spPr>
          <a:xfrm>
            <a:off x="10420280" y="2095491"/>
            <a:ext cx="476253" cy="3810027"/>
          </a:xfrm>
          <a:prstGeom prst="rightBrac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 descr="D:\Drive Data_G\PPT_LMS\Updated Screenshots_Mobile App_19 Sep_2023\Dashboard_Mobile App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" b="3079"/>
          <a:stretch/>
        </p:blipFill>
        <p:spPr bwMode="auto">
          <a:xfrm>
            <a:off x="1809721" y="1022885"/>
            <a:ext cx="3710215" cy="583511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1802879" y="6324392"/>
            <a:ext cx="3717055" cy="533608"/>
          </a:xfrm>
          <a:prstGeom prst="roundRect">
            <a:avLst/>
          </a:prstGeom>
          <a:solidFill>
            <a:srgbClr val="FF0000">
              <a:alpha val="1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>
            <a:endCxn id="21" idx="1"/>
          </p:cNvCxnSpPr>
          <p:nvPr/>
        </p:nvCxnSpPr>
        <p:spPr>
          <a:xfrm>
            <a:off x="1333241" y="6001529"/>
            <a:ext cx="469639" cy="5896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D:\Drive Data_G\PPT_LMS\Updated Screenshots_Mobile App_19 Sep_2023\Message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1" b="12290"/>
          <a:stretch/>
        </p:blipFill>
        <p:spPr bwMode="auto">
          <a:xfrm>
            <a:off x="6672064" y="1028733"/>
            <a:ext cx="3748216" cy="58292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22215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74486" y="548681"/>
            <a:ext cx="2113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latin typeface="Cambria" pitchFamily="18" charset="0"/>
                <a:ea typeface="Cambria" pitchFamily="18" charset="0"/>
              </a:rPr>
              <a:t>Quick Links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6053" y="548681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latin typeface="Cambria" pitchFamily="18" charset="0"/>
                <a:ea typeface="Cambria" pitchFamily="18" charset="0"/>
              </a:rPr>
              <a:t>Other Quick Links</a:t>
            </a:r>
            <a:endParaRPr lang="en-US" sz="2400" b="1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" name="Picture 19" descr="D:\Drive Data_G\PPT_LMS\Updated Screenshots_Mobile App_19 Sep_2023\Dashboard_Mobile App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" b="3079"/>
          <a:stretch/>
        </p:blipFill>
        <p:spPr bwMode="auto">
          <a:xfrm>
            <a:off x="990272" y="1049935"/>
            <a:ext cx="3072341" cy="583511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0" y="1004180"/>
            <a:ext cx="1338821" cy="1373116"/>
            <a:chOff x="193650" y="897151"/>
            <a:chExt cx="1004116" cy="1029837"/>
          </a:xfrm>
        </p:grpSpPr>
        <p:sp>
          <p:nvSpPr>
            <p:cNvPr id="18" name="TextBox 17"/>
            <p:cNvSpPr txBox="1"/>
            <p:nvPr/>
          </p:nvSpPr>
          <p:spPr>
            <a:xfrm>
              <a:off x="193650" y="1180437"/>
              <a:ext cx="827584" cy="746551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n-IN" sz="1467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Click to access other interfaces</a:t>
              </a:r>
              <a:endParaRPr lang="en-US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sp>
          <p:nvSpPr>
            <p:cNvPr id="17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923453" y="897151"/>
              <a:ext cx="274313" cy="245592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19" name="Straight Arrow Connector 18"/>
            <p:cNvCxnSpPr>
              <a:cxnSpLocks/>
            </p:cNvCxnSpPr>
            <p:nvPr/>
          </p:nvCxnSpPr>
          <p:spPr>
            <a:xfrm flipV="1">
              <a:off x="694371" y="1019947"/>
              <a:ext cx="247425" cy="21893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 descr="D:\Drive Data_G\PPT_LMS\Updated Screenshots_Mobile App_19 Sep_2023\Side Panel_Mobile App_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 bwMode="auto">
          <a:xfrm>
            <a:off x="4655842" y="1022885"/>
            <a:ext cx="3072340" cy="5835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718254" y="4140500"/>
            <a:ext cx="788255" cy="543867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Quick </a:t>
            </a:r>
          </a:p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Links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4674080" y="2547643"/>
            <a:ext cx="2101569" cy="3953699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6775649" y="4001066"/>
            <a:ext cx="994505" cy="3370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408ADB1C-1DE1-DFE0-E4CE-770213746C27}"/>
              </a:ext>
            </a:extLst>
          </p:cNvPr>
          <p:cNvGrpSpPr/>
          <p:nvPr/>
        </p:nvGrpSpPr>
        <p:grpSpPr>
          <a:xfrm>
            <a:off x="8504475" y="1039335"/>
            <a:ext cx="3072340" cy="5818667"/>
            <a:chOff x="6378356" y="779500"/>
            <a:chExt cx="2304255" cy="4384287"/>
          </a:xfrm>
        </p:grpSpPr>
        <p:pic>
          <p:nvPicPr>
            <p:cNvPr id="3" name="Picture 2" descr="D:\Drive Data_G\PPT_LMS\Updated Screenshots_Mobile App_19 Sep_2023\Side Panel_Mobile App_1.jpg">
              <a:extLst>
                <a:ext uri="{FF2B5EF4-FFF2-40B4-BE49-F238E27FC236}">
                  <a16:creationId xmlns:a16="http://schemas.microsoft.com/office/drawing/2014/main" id="{8D349815-B991-C817-BA5C-23D7CB4AFCDB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"/>
            <a:stretch/>
          </p:blipFill>
          <p:spPr bwMode="auto">
            <a:xfrm>
              <a:off x="6378356" y="779500"/>
              <a:ext cx="2304255" cy="43763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D:\Drive Data_G\PPT_LMS\Updated Screenshots_Mobile App_19 Sep_2023\Side Panel_Mobile App.jpg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9326" r="28467" b="1"/>
            <a:stretch/>
          </p:blipFill>
          <p:spPr bwMode="auto">
            <a:xfrm>
              <a:off x="6379287" y="1910732"/>
              <a:ext cx="1673104" cy="32530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25" name="Straight Arrow Connector 24"/>
          <p:cNvCxnSpPr>
            <a:cxnSpLocks/>
            <a:stCxn id="9" idx="2"/>
          </p:cNvCxnSpPr>
          <p:nvPr/>
        </p:nvCxnSpPr>
        <p:spPr>
          <a:xfrm>
            <a:off x="8112382" y="4684367"/>
            <a:ext cx="341913" cy="4728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8523784" y="4581129"/>
            <a:ext cx="2101569" cy="1920212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892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3" name="Rectangle 2"/>
          <p:cNvSpPr/>
          <p:nvPr/>
        </p:nvSpPr>
        <p:spPr>
          <a:xfrm>
            <a:off x="4710536" y="511672"/>
            <a:ext cx="277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b="1" dirty="0">
                <a:latin typeface="Cambria" pitchFamily="18" charset="0"/>
                <a:ea typeface="Cambria" pitchFamily="18" charset="0"/>
              </a:rPr>
              <a:t>ID Card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322553" y="4939981"/>
            <a:ext cx="1630097" cy="1238259"/>
          </a:xfrm>
          <a:prstGeom prst="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Click to verify ID Card through website</a:t>
            </a:r>
          </a:p>
        </p:txBody>
      </p:sp>
      <p:cxnSp>
        <p:nvCxnSpPr>
          <p:cNvPr id="52" name="Straight Arrow Connector 51"/>
          <p:cNvCxnSpPr>
            <a:cxnSpLocks/>
            <a:endCxn id="51" idx="1"/>
          </p:cNvCxnSpPr>
          <p:nvPr/>
        </p:nvCxnSpPr>
        <p:spPr>
          <a:xfrm>
            <a:off x="1529653" y="5725176"/>
            <a:ext cx="381003" cy="49677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450067" y="5481687"/>
            <a:ext cx="1401580" cy="520000"/>
          </a:xfrm>
          <a:prstGeom prst="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Click to view ID Card</a:t>
            </a:r>
          </a:p>
        </p:txBody>
      </p:sp>
      <p:pic>
        <p:nvPicPr>
          <p:cNvPr id="26" name="Picture 25" descr="D:\Drive Data_G\PPT_LMS\Updated Screenshots_Mobile App_19 Sep_2023\Side Panel_Mobile App_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 bwMode="auto">
          <a:xfrm>
            <a:off x="1910656" y="996365"/>
            <a:ext cx="3648405" cy="5861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1910656" y="6031448"/>
            <a:ext cx="2688299" cy="381003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8" name="Picture 27" descr="D:\Drive Data_G\PPT_LMS\Updated Screenshots_Mobile App_19 Sep_2023\ID Card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" r="6350" b="26884"/>
          <a:stretch/>
        </p:blipFill>
        <p:spPr bwMode="auto">
          <a:xfrm>
            <a:off x="6576054" y="974433"/>
            <a:ext cx="3746500" cy="5905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72064" y="3332989"/>
            <a:ext cx="1056117" cy="952507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0" name="Rounded Rectangle 49"/>
          <p:cNvSpPr/>
          <p:nvPr/>
        </p:nvSpPr>
        <p:spPr>
          <a:xfrm>
            <a:off x="6694072" y="5481687"/>
            <a:ext cx="3429024" cy="285752"/>
          </a:xfrm>
          <a:prstGeom prst="roundRect">
            <a:avLst/>
          </a:prstGeom>
          <a:solidFill>
            <a:srgbClr val="FF0000">
              <a:alpha val="6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35982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3" name="Rectangle 2"/>
          <p:cNvSpPr/>
          <p:nvPr/>
        </p:nvSpPr>
        <p:spPr>
          <a:xfrm>
            <a:off x="4669221" y="452670"/>
            <a:ext cx="277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ambria" pitchFamily="18" charset="0"/>
                <a:ea typeface="Cambria" pitchFamily="18" charset="0"/>
              </a:rPr>
              <a:t>E-Books</a:t>
            </a:r>
            <a:endParaRPr lang="en-IN" sz="24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Picture 3" descr="D:\Drive Data_G\PPT_LMS\Updated Screenshots_Mobile App_19 Sep_2023\Side Panel_Mobile App_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 bwMode="auto">
          <a:xfrm>
            <a:off x="1775520" y="996365"/>
            <a:ext cx="3648405" cy="5861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7328" y="5061182"/>
            <a:ext cx="4384469" cy="1150127"/>
            <a:chOff x="-12876" y="1928808"/>
            <a:chExt cx="3288352" cy="862595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1259252" y="1928808"/>
              <a:ext cx="2016224" cy="285751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2876" y="2383503"/>
              <a:ext cx="1200120" cy="407900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67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Click to Change Password  </a:t>
              </a:r>
              <a:endParaRPr lang="en-US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cxnSp>
          <p:nvCxnSpPr>
            <p:cNvPr id="8" name="Straight Arrow Connector 7"/>
            <p:cNvCxnSpPr>
              <a:endCxn id="6" idx="1"/>
            </p:cNvCxnSpPr>
            <p:nvPr/>
          </p:nvCxnSpPr>
          <p:spPr>
            <a:xfrm flipV="1">
              <a:off x="827204" y="2071684"/>
              <a:ext cx="432048" cy="3571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 descr="D:\Drive Data_G\PPT_LMS\Updated Screenshots_Mobile App_19 Sep_2023\e-Books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"/>
          <a:stretch/>
        </p:blipFill>
        <p:spPr bwMode="auto">
          <a:xfrm>
            <a:off x="6689200" y="996365"/>
            <a:ext cx="3744417" cy="5861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6864085" y="1412776"/>
            <a:ext cx="3456384" cy="38404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6864085" y="4773149"/>
            <a:ext cx="3456384" cy="38404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91840" y="3044958"/>
            <a:ext cx="1532561" cy="769634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on Course tiles to access e-books  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10297490" y="1604797"/>
            <a:ext cx="4070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CE4DB1B-2A88-3ADD-C591-89A5C46F0D0F}"/>
              </a:ext>
            </a:extLst>
          </p:cNvPr>
          <p:cNvSpPr txBox="1"/>
          <p:nvPr/>
        </p:nvSpPr>
        <p:spPr>
          <a:xfrm>
            <a:off x="10524241" y="1171005"/>
            <a:ext cx="1600160" cy="995401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on “Semester” to expand course wise e-books tiles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FF5EEFF-5066-4635-D7A8-04AC8283319C}"/>
              </a:ext>
            </a:extLst>
          </p:cNvPr>
          <p:cNvCxnSpPr>
            <a:cxnSpLocks/>
          </p:cNvCxnSpPr>
          <p:nvPr/>
        </p:nvCxnSpPr>
        <p:spPr>
          <a:xfrm flipH="1">
            <a:off x="10297490" y="3236979"/>
            <a:ext cx="4070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27635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4972" y="548681"/>
            <a:ext cx="277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ambria" pitchFamily="18" charset="0"/>
                <a:ea typeface="Cambria" pitchFamily="18" charset="0"/>
              </a:rPr>
              <a:t>Programme Guide</a:t>
            </a:r>
            <a:endParaRPr lang="en-IN" sz="24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" name="Picture 11" descr="Live Classes_1.jpg"/>
          <p:cNvPicPr>
            <a:picLocks noChangeAspect="1"/>
          </p:cNvPicPr>
          <p:nvPr/>
        </p:nvPicPr>
        <p:blipFill>
          <a:blip r:embed="rId2"/>
          <a:srcRect t="4166" b="2777"/>
          <a:stretch>
            <a:fillRect/>
          </a:stretch>
        </p:blipFill>
        <p:spPr>
          <a:xfrm>
            <a:off x="6672064" y="996365"/>
            <a:ext cx="3744416" cy="58616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25" name="Group 24"/>
          <p:cNvGrpSpPr/>
          <p:nvPr/>
        </p:nvGrpSpPr>
        <p:grpSpPr>
          <a:xfrm>
            <a:off x="7056107" y="1412777"/>
            <a:ext cx="5135893" cy="1802612"/>
            <a:chOff x="5292080" y="1059582"/>
            <a:chExt cx="3851920" cy="1351959"/>
          </a:xfrm>
          <a:solidFill>
            <a:srgbClr val="FF0000">
              <a:alpha val="6000"/>
            </a:srgbClr>
          </a:solidFill>
        </p:grpSpPr>
        <p:sp>
          <p:nvSpPr>
            <p:cNvPr id="14" name="Rounded Rectangle 13"/>
            <p:cNvSpPr/>
            <p:nvPr/>
          </p:nvSpPr>
          <p:spPr>
            <a:xfrm>
              <a:off x="5292080" y="1059582"/>
              <a:ext cx="2221988" cy="1080120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" name="Straight Arrow Connector 16"/>
            <p:cNvCxnSpPr>
              <a:endCxn id="14" idx="3"/>
            </p:cNvCxnSpPr>
            <p:nvPr/>
          </p:nvCxnSpPr>
          <p:spPr>
            <a:xfrm flipH="1" flipV="1">
              <a:off x="7514068" y="1599642"/>
              <a:ext cx="442308" cy="27003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7812360" y="1697161"/>
              <a:ext cx="1331640" cy="714380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67" dirty="0">
                  <a:solidFill>
                    <a:srgbClr val="FF0000"/>
                  </a:solidFill>
                  <a:latin typeface="Cambria" pitchFamily="18" charset="0"/>
                </a:rPr>
                <a:t>Click to Attend Virtual classes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7029501" y="548681"/>
            <a:ext cx="277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latin typeface="Cambria" pitchFamily="18" charset="0"/>
                <a:ea typeface="Cambria" pitchFamily="18" charset="0"/>
              </a:rPr>
              <a:t>Virtual Classes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71531" y="1023749"/>
            <a:ext cx="3744416" cy="5834251"/>
            <a:chOff x="1331640" y="747274"/>
            <a:chExt cx="2850698" cy="4396226"/>
          </a:xfrm>
        </p:grpSpPr>
        <p:pic>
          <p:nvPicPr>
            <p:cNvPr id="19" name="Picture 18" descr="D:\Drive Data_G\PPT_LMS\Updated Screenshots_Mobile App_19 Sep_2023\Side Panel_Mobile App_1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"/>
            <a:stretch/>
          </p:blipFill>
          <p:spPr bwMode="auto">
            <a:xfrm>
              <a:off x="1331640" y="747274"/>
              <a:ext cx="2850698" cy="43962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 descr="D:\Drive Data_G\PPT_LMS\Updated Screenshots_Mobile App_19 Sep_2023\Side Panel_Mobile App.jpg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01" r="26918" b="441"/>
            <a:stretch/>
          </p:blipFill>
          <p:spPr bwMode="auto">
            <a:xfrm>
              <a:off x="1331640" y="1851670"/>
              <a:ext cx="2074935" cy="32918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12424" y="5697272"/>
            <a:ext cx="4457565" cy="543867"/>
            <a:chOff x="-225228" y="1709894"/>
            <a:chExt cx="3343174" cy="407900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1127372" y="1767834"/>
              <a:ext cx="1990574" cy="267095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225228" y="1709894"/>
              <a:ext cx="1193982" cy="407900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n-IN" sz="1467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Link to attend Virtual Classes</a:t>
              </a:r>
              <a:endParaRPr lang="en-US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cxnSp>
          <p:nvCxnSpPr>
            <p:cNvPr id="8" name="Straight Arrow Connector 7"/>
            <p:cNvCxnSpPr>
              <a:cxnSpLocks/>
              <a:endCxn id="6" idx="1"/>
            </p:cNvCxnSpPr>
            <p:nvPr/>
          </p:nvCxnSpPr>
          <p:spPr>
            <a:xfrm>
              <a:off x="806070" y="1901382"/>
              <a:ext cx="32130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1907204" y="5322400"/>
            <a:ext cx="2654099" cy="38100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147" y="4591933"/>
            <a:ext cx="1691045" cy="543867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to download Programme Guide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103446" y="5071536"/>
            <a:ext cx="768085" cy="4413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775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3" name="Rectangle 2"/>
          <p:cNvSpPr/>
          <p:nvPr/>
        </p:nvSpPr>
        <p:spPr>
          <a:xfrm>
            <a:off x="2172944" y="548681"/>
            <a:ext cx="277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Cambria" pitchFamily="18" charset="0"/>
                <a:ea typeface="Cambria" pitchFamily="18" charset="0"/>
              </a:rPr>
              <a:t>Exam</a:t>
            </a:r>
            <a:endParaRPr lang="en-IN" sz="24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" name="Picture 11" descr="Live Classes_1.jpg"/>
          <p:cNvPicPr>
            <a:picLocks noChangeAspect="1"/>
          </p:cNvPicPr>
          <p:nvPr/>
        </p:nvPicPr>
        <p:blipFill>
          <a:blip r:embed="rId2"/>
          <a:srcRect t="4166" b="2777"/>
          <a:stretch>
            <a:fillRect/>
          </a:stretch>
        </p:blipFill>
        <p:spPr>
          <a:xfrm>
            <a:off x="6572253" y="996365"/>
            <a:ext cx="3261248" cy="58616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25" name="Group 24"/>
          <p:cNvGrpSpPr/>
          <p:nvPr/>
        </p:nvGrpSpPr>
        <p:grpSpPr>
          <a:xfrm>
            <a:off x="6878112" y="4501732"/>
            <a:ext cx="5143536" cy="1539971"/>
            <a:chOff x="5143504" y="1059582"/>
            <a:chExt cx="3857652" cy="1154978"/>
          </a:xfrm>
          <a:solidFill>
            <a:srgbClr val="FF0000">
              <a:alpha val="6000"/>
            </a:srgbClr>
          </a:solidFill>
        </p:grpSpPr>
        <p:sp>
          <p:nvSpPr>
            <p:cNvPr id="14" name="Rounded Rectangle 13"/>
            <p:cNvSpPr/>
            <p:nvPr/>
          </p:nvSpPr>
          <p:spPr>
            <a:xfrm>
              <a:off x="5143504" y="1059582"/>
              <a:ext cx="2000264" cy="1154978"/>
            </a:xfrm>
            <a:prstGeom prst="roundRect">
              <a:avLst/>
            </a:prstGeom>
            <a:grp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" name="Straight Arrow Connector 16"/>
            <p:cNvCxnSpPr>
              <a:endCxn id="14" idx="3"/>
            </p:cNvCxnSpPr>
            <p:nvPr/>
          </p:nvCxnSpPr>
          <p:spPr>
            <a:xfrm flipH="1" flipV="1">
              <a:off x="7143768" y="1637071"/>
              <a:ext cx="357190" cy="150450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7429520" y="1500180"/>
              <a:ext cx="1571636" cy="714380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67" dirty="0">
                  <a:solidFill>
                    <a:srgbClr val="FF0000"/>
                  </a:solidFill>
                  <a:latin typeface="Cambria" pitchFamily="18" charset="0"/>
                </a:rPr>
                <a:t>Click to give exam (to be active during examination)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576054" y="548681"/>
            <a:ext cx="277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latin typeface="Cambria" pitchFamily="18" charset="0"/>
                <a:ea typeface="Cambria" pitchFamily="18" charset="0"/>
              </a:rPr>
              <a:t>Online Platform</a:t>
            </a:r>
          </a:p>
        </p:txBody>
      </p:sp>
      <p:pic>
        <p:nvPicPr>
          <p:cNvPr id="15" name="Picture 14" descr="D:\Drive Data_G\PPT_LMS\Updated Screenshots_Mobile App_19 Sep_2023\Side Panel_Mobile App_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 bwMode="auto">
          <a:xfrm>
            <a:off x="1775520" y="996365"/>
            <a:ext cx="3648405" cy="5861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39351" y="4773149"/>
            <a:ext cx="4190268" cy="1311256"/>
            <a:chOff x="-130033" y="1016804"/>
            <a:chExt cx="3142701" cy="983442"/>
          </a:xfrm>
        </p:grpSpPr>
        <p:sp>
          <p:nvSpPr>
            <p:cNvPr id="6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1022094" y="1714494"/>
              <a:ext cx="1990574" cy="285752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-130033" y="1016804"/>
              <a:ext cx="1080120" cy="57722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n-US" sz="1467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  <a:ea typeface="Cambria" pitchFamily="18" charset="0"/>
                  <a:cs typeface="Times New Roman" panose="02020603050405020304" pitchFamily="18" charset="0"/>
                </a:rPr>
                <a:t>Link to Online Proctored Examination</a:t>
              </a:r>
            </a:p>
          </p:txBody>
        </p:sp>
        <p:cxnSp>
          <p:nvCxnSpPr>
            <p:cNvPr id="8" name="Straight Arrow Connector 7"/>
            <p:cNvCxnSpPr>
              <a:endCxn id="6" idx="1"/>
            </p:cNvCxnSpPr>
            <p:nvPr/>
          </p:nvCxnSpPr>
          <p:spPr>
            <a:xfrm>
              <a:off x="664904" y="1520860"/>
              <a:ext cx="357190" cy="3365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7200" y="542114"/>
            <a:ext cx="277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latin typeface="Cambria" pitchFamily="18" charset="0"/>
                <a:ea typeface="Cambria" pitchFamily="18" charset="0"/>
              </a:rPr>
              <a:t>Academic Calendar</a:t>
            </a:r>
          </a:p>
        </p:txBody>
      </p:sp>
      <p:pic>
        <p:nvPicPr>
          <p:cNvPr id="16" name="Picture 15" descr="D:\Drive Data_G\PPT_LMS\Updated Screenshots_Mobile App_19 Sep_2023\Side Panel_Mobile App_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 bwMode="auto">
          <a:xfrm>
            <a:off x="1559179" y="996365"/>
            <a:ext cx="3768736" cy="5835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-112672" y="3537618"/>
            <a:ext cx="4384469" cy="1267279"/>
            <a:chOff x="-36892" y="2010270"/>
            <a:chExt cx="3288352" cy="950459"/>
          </a:xfrm>
        </p:grpSpPr>
        <p:sp>
          <p:nvSpPr>
            <p:cNvPr id="19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1235236" y="2010270"/>
              <a:ext cx="2016224" cy="204289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36892" y="2383503"/>
              <a:ext cx="1200120" cy="577226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67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Click to view List of Holidays &amp; Important Dates</a:t>
              </a:r>
              <a:endParaRPr lang="en-US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cxnSp>
          <p:nvCxnSpPr>
            <p:cNvPr id="21" name="Straight Arrow Connector 20"/>
            <p:cNvCxnSpPr>
              <a:endCxn id="19" idx="1"/>
            </p:cNvCxnSpPr>
            <p:nvPr/>
          </p:nvCxnSpPr>
          <p:spPr>
            <a:xfrm flipV="1">
              <a:off x="803188" y="2112415"/>
              <a:ext cx="432048" cy="31646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D:\Drive Data_G\PPT_LMS\Updated Screenshots_Mobile App_19 Sep_2023\Calender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24732"/>
          <a:stretch/>
        </p:blipFill>
        <p:spPr bwMode="auto">
          <a:xfrm>
            <a:off x="6667505" y="996366"/>
            <a:ext cx="3813828" cy="59004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6667503" y="1704608"/>
            <a:ext cx="3813828" cy="38024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0224459" y="2666995"/>
            <a:ext cx="729325" cy="1905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382280" y="2861296"/>
            <a:ext cx="1714469" cy="769634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to download the List of Holidays as PDF file.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6667504" y="2376683"/>
            <a:ext cx="3813827" cy="47625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8744" y="2852937"/>
            <a:ext cx="1428760" cy="1221168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Click to download the Important Dates as PDF file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 flipV="1">
            <a:off x="6334720" y="2614809"/>
            <a:ext cx="332785" cy="3865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End with solid fill">
            <a:hlinkClick r:id="" action="ppaction://noaction"/>
            <a:extLst>
              <a:ext uri="{FF2B5EF4-FFF2-40B4-BE49-F238E27FC236}">
                <a16:creationId xmlns:a16="http://schemas.microsoft.com/office/drawing/2014/main" id="{786FC821-ADA0-ECAB-CB81-1E1FC19A83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417" t="19722" r="10417" b="19861"/>
          <a:stretch/>
        </p:blipFill>
        <p:spPr>
          <a:xfrm>
            <a:off x="11714480" y="6460893"/>
            <a:ext cx="299545" cy="228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phic 4" descr="Hamburger Menu Icon with solid fill">
            <a:hlinkClick r:id="rId6" action="ppaction://hlinksldjump"/>
            <a:extLst>
              <a:ext uri="{FF2B5EF4-FFF2-40B4-BE49-F238E27FC236}">
                <a16:creationId xmlns:a16="http://schemas.microsoft.com/office/drawing/2014/main" id="{437B44AE-FC78-0669-2F75-C9E4286EEFE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292" t="16945" r="10124" b="17222"/>
          <a:stretch/>
        </p:blipFill>
        <p:spPr>
          <a:xfrm>
            <a:off x="11270961" y="6474729"/>
            <a:ext cx="276347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866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3" name="Rectangle 2"/>
          <p:cNvSpPr/>
          <p:nvPr/>
        </p:nvSpPr>
        <p:spPr>
          <a:xfrm>
            <a:off x="4765232" y="548681"/>
            <a:ext cx="277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latin typeface="Cambria" pitchFamily="18" charset="0"/>
                <a:ea typeface="Cambria" pitchFamily="18" charset="0"/>
              </a:rPr>
              <a:t>Contact Us</a:t>
            </a:r>
          </a:p>
        </p:txBody>
      </p:sp>
      <p:sp>
        <p:nvSpPr>
          <p:cNvPr id="6" name="Left Brace 5"/>
          <p:cNvSpPr/>
          <p:nvPr/>
        </p:nvSpPr>
        <p:spPr>
          <a:xfrm>
            <a:off x="7143757" y="1904990"/>
            <a:ext cx="666755" cy="476253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98B1A5-57BF-1CF5-C515-297DD0DD45DC}"/>
              </a:ext>
            </a:extLst>
          </p:cNvPr>
          <p:cNvGrpSpPr/>
          <p:nvPr/>
        </p:nvGrpSpPr>
        <p:grpSpPr>
          <a:xfrm>
            <a:off x="1823788" y="996365"/>
            <a:ext cx="3514689" cy="5861635"/>
            <a:chOff x="1367840" y="747274"/>
            <a:chExt cx="2636017" cy="4396226"/>
          </a:xfrm>
        </p:grpSpPr>
        <p:pic>
          <p:nvPicPr>
            <p:cNvPr id="14" name="Picture 13" descr="D:\Drive Data_G\PPT_LMS\Updated Screenshots_Mobile App_19 Sep_2023\Side Panel_Mobile App_1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"/>
            <a:stretch/>
          </p:blipFill>
          <p:spPr bwMode="auto">
            <a:xfrm>
              <a:off x="1367840" y="747274"/>
              <a:ext cx="2636017" cy="43962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 descr="D:\Drive Data_G\PPT_LMS\Updated Screenshots_Mobile App_19 Sep_2023\Side Panel_Mobile App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501" r="26918" b="441"/>
            <a:stretch/>
          </p:blipFill>
          <p:spPr bwMode="auto">
            <a:xfrm>
              <a:off x="1374168" y="1821712"/>
              <a:ext cx="1918675" cy="332178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07774" y="5442201"/>
            <a:ext cx="4233545" cy="1033508"/>
            <a:chOff x="416506" y="1930744"/>
            <a:chExt cx="3175159" cy="775131"/>
          </a:xfrm>
        </p:grpSpPr>
        <p:sp>
          <p:nvSpPr>
            <p:cNvPr id="10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1659498" y="2420123"/>
              <a:ext cx="1932167" cy="285752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6506" y="1930744"/>
              <a:ext cx="1343392" cy="407900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r>
                <a:rPr lang="en-IN" sz="1467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Link to access Contact details</a:t>
              </a:r>
              <a:endParaRPr lang="en-US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cxnSp>
          <p:nvCxnSpPr>
            <p:cNvPr id="12" name="Straight Arrow Connector 11"/>
            <p:cNvCxnSpPr>
              <a:cxnSpLocks/>
              <a:endCxn id="10" idx="1"/>
            </p:cNvCxnSpPr>
            <p:nvPr/>
          </p:nvCxnSpPr>
          <p:spPr>
            <a:xfrm>
              <a:off x="1230474" y="2296204"/>
              <a:ext cx="429024" cy="26679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10314505" y="1468762"/>
            <a:ext cx="1547640" cy="712100"/>
          </a:xfrm>
          <a:prstGeom prst="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67" dirty="0">
                <a:solidFill>
                  <a:srgbClr val="FF0000"/>
                </a:solidFill>
                <a:latin typeface="Cambria" pitchFamily="18" charset="0"/>
              </a:rPr>
              <a:t>Important Contact Details of University </a:t>
            </a:r>
          </a:p>
        </p:txBody>
      </p:sp>
      <p:pic>
        <p:nvPicPr>
          <p:cNvPr id="19" name="Picture 18" descr="D:\Drive Data_G\PPT_LMS\Updated Screenshots_Mobile App_19 Sep_2023\Contact Us_Side Panel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"/>
          <a:stretch/>
        </p:blipFill>
        <p:spPr bwMode="auto">
          <a:xfrm>
            <a:off x="6804673" y="996365"/>
            <a:ext cx="3509833" cy="5861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01749" y="-19050"/>
            <a:ext cx="52597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LPU e-Connect: Mobile App</a:t>
            </a:r>
          </a:p>
        </p:txBody>
      </p:sp>
      <p:sp>
        <p:nvSpPr>
          <p:cNvPr id="3" name="Rectangle 2"/>
          <p:cNvSpPr/>
          <p:nvPr/>
        </p:nvSpPr>
        <p:spPr>
          <a:xfrm>
            <a:off x="4477200" y="542114"/>
            <a:ext cx="2770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>
                <a:latin typeface="Cambria" pitchFamily="18" charset="0"/>
                <a:ea typeface="Cambria" pitchFamily="18" charset="0"/>
              </a:rPr>
              <a:t>Change Password</a:t>
            </a:r>
          </a:p>
        </p:txBody>
      </p:sp>
      <p:pic>
        <p:nvPicPr>
          <p:cNvPr id="4" name="Picture 3" descr="D:\Drive Data_G\PPT_LMS\Updated Screenshots_Mobile App_19 Sep_2023\Side Panel_Mobile App_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/>
          <a:stretch/>
        </p:blipFill>
        <p:spPr bwMode="auto">
          <a:xfrm>
            <a:off x="1775520" y="996365"/>
            <a:ext cx="3648405" cy="5861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D:\Drive Data_G\PPT_LMS\Updated Screenshots_Mobile App_19 Sep_2023\Change Password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" b="18927"/>
          <a:stretch/>
        </p:blipFill>
        <p:spPr bwMode="auto">
          <a:xfrm>
            <a:off x="6768075" y="996365"/>
            <a:ext cx="3648405" cy="58616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328" y="4101075"/>
            <a:ext cx="4384469" cy="1150127"/>
            <a:chOff x="-12876" y="1928808"/>
            <a:chExt cx="3288352" cy="86259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2E9D95-E6CB-47D3-9C53-98F37DC5EC64}"/>
                </a:ext>
              </a:extLst>
            </p:cNvPr>
            <p:cNvSpPr/>
            <p:nvPr/>
          </p:nvSpPr>
          <p:spPr>
            <a:xfrm>
              <a:off x="1259252" y="1928808"/>
              <a:ext cx="2016224" cy="285751"/>
            </a:xfrm>
            <a:prstGeom prst="roundRect">
              <a:avLst>
                <a:gd name="adj" fmla="val 7510"/>
              </a:avLst>
            </a:prstGeom>
            <a:solidFill>
              <a:srgbClr val="FF0000">
                <a:alpha val="10196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12876" y="2383503"/>
              <a:ext cx="1200120" cy="407900"/>
            </a:xfrm>
            <a:prstGeom prst="rect">
              <a:avLst/>
            </a:prstGeom>
            <a:noFill/>
            <a:ln w="19050">
              <a:noFill/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67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Click to Change Password  </a:t>
              </a:r>
              <a:endParaRPr lang="en-US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endParaRPr>
            </a:p>
          </p:txBody>
        </p:sp>
        <p:cxnSp>
          <p:nvCxnSpPr>
            <p:cNvPr id="9" name="Straight Arrow Connector 8"/>
            <p:cNvCxnSpPr>
              <a:endCxn id="7" idx="1"/>
            </p:cNvCxnSpPr>
            <p:nvPr/>
          </p:nvCxnSpPr>
          <p:spPr>
            <a:xfrm flipV="1">
              <a:off x="827204" y="2071684"/>
              <a:ext cx="432048" cy="3571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832E9D95-E6CB-47D3-9C53-98F37DC5EC64}"/>
              </a:ext>
            </a:extLst>
          </p:cNvPr>
          <p:cNvSpPr/>
          <p:nvPr/>
        </p:nvSpPr>
        <p:spPr>
          <a:xfrm>
            <a:off x="6864085" y="1604797"/>
            <a:ext cx="3456384" cy="1824203"/>
          </a:xfrm>
          <a:prstGeom prst="roundRect">
            <a:avLst>
              <a:gd name="adj" fmla="val 7510"/>
            </a:avLst>
          </a:prstGeom>
          <a:solidFill>
            <a:srgbClr val="FF0000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70881" y="2003937"/>
            <a:ext cx="1600160" cy="995401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wrap="square" rtlCol="0">
            <a:spAutoFit/>
          </a:bodyPr>
          <a:lstStyle/>
          <a:p>
            <a:r>
              <a:rPr lang="en-IN" sz="1467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Credentials of LMS and Mobile App will always be same</a:t>
            </a:r>
            <a:endParaRPr lang="en-US" sz="1467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10320469" y="2445779"/>
            <a:ext cx="28803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615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609600" y="702416"/>
            <a:ext cx="10769600" cy="77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latin typeface="Cambria" pitchFamily="18" charset="0"/>
                <a:ea typeface="Cambria" pitchFamily="18" charset="0"/>
              </a:rPr>
              <a:t>Dashboard (After Login) 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33" b="1" dirty="0">
                <a:latin typeface="Cambria" pitchFamily="18" charset="0"/>
                <a:ea typeface="Cambria" pitchFamily="18" charset="0"/>
              </a:rPr>
              <a:t>Path: 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LPU e-Connect Login --- &gt; Dashboard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99748" y="-19050"/>
            <a:ext cx="54637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Dashboard with quick Links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68930" y="2276872"/>
            <a:ext cx="5619789" cy="484608"/>
          </a:xfrm>
          <a:prstGeom prst="round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702" r="1231" b="8428"/>
          <a:stretch/>
        </p:blipFill>
        <p:spPr>
          <a:xfrm>
            <a:off x="227706" y="1883635"/>
            <a:ext cx="11900822" cy="4896292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1565" y="1883634"/>
            <a:ext cx="2000221" cy="193843"/>
          </a:xfrm>
          <a:prstGeom prst="round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ounded Rectangle 14"/>
          <p:cNvSpPr/>
          <p:nvPr/>
        </p:nvSpPr>
        <p:spPr>
          <a:xfrm rot="5400000">
            <a:off x="-1454676" y="4163736"/>
            <a:ext cx="4095615" cy="952507"/>
          </a:xfrm>
          <a:prstGeom prst="round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/>
          <p:cNvSpPr/>
          <p:nvPr/>
        </p:nvSpPr>
        <p:spPr>
          <a:xfrm>
            <a:off x="10629872" y="1886103"/>
            <a:ext cx="1498656" cy="206229"/>
          </a:xfrm>
          <a:prstGeom prst="round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ounded Rectangle 12"/>
          <p:cNvSpPr/>
          <p:nvPr/>
        </p:nvSpPr>
        <p:spPr>
          <a:xfrm>
            <a:off x="8977295" y="2125442"/>
            <a:ext cx="3126977" cy="581529"/>
          </a:xfrm>
          <a:prstGeom prst="round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9825631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0CEF5B-6BB5-2938-BEEC-0050DF3B2943}"/>
              </a:ext>
            </a:extLst>
          </p:cNvPr>
          <p:cNvSpPr/>
          <p:nvPr/>
        </p:nvSpPr>
        <p:spPr>
          <a:xfrm>
            <a:off x="3353294" y="2967335"/>
            <a:ext cx="54854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9600" b="1" dirty="0">
                <a:solidFill>
                  <a:srgbClr val="E67622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Thank you</a:t>
            </a:r>
            <a:endParaRPr lang="en-IN" sz="9600" b="1" dirty="0">
              <a:solidFill>
                <a:srgbClr val="E67622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813F1A-94A9-2F03-CE66-AACA3EE63091}"/>
              </a:ext>
            </a:extLst>
          </p:cNvPr>
          <p:cNvGrpSpPr/>
          <p:nvPr/>
        </p:nvGrpSpPr>
        <p:grpSpPr>
          <a:xfrm>
            <a:off x="0" y="0"/>
            <a:ext cx="12192000" cy="933210"/>
            <a:chOff x="0" y="0"/>
            <a:chExt cx="12192000" cy="93321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3ACF47C-CFBC-B173-DD60-1B8850BA6A82}"/>
                </a:ext>
              </a:extLst>
            </p:cNvPr>
            <p:cNvSpPr/>
            <p:nvPr/>
          </p:nvSpPr>
          <p:spPr>
            <a:xfrm>
              <a:off x="0" y="365759"/>
              <a:ext cx="12192000" cy="154745"/>
            </a:xfrm>
            <a:prstGeom prst="rect">
              <a:avLst/>
            </a:prstGeom>
            <a:solidFill>
              <a:srgbClr val="E6762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C89DD4-4C04-2799-DB35-C9BA593C2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763" y="0"/>
              <a:ext cx="1544709" cy="933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76D74C-8F91-0C44-9E19-7D3088B24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55380" y="90145"/>
              <a:ext cx="2069857" cy="75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2688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609600" y="1770550"/>
            <a:ext cx="4673600" cy="27489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N" sz="2133" b="1" dirty="0">
                <a:latin typeface="Cambria" pitchFamily="18" charset="0"/>
                <a:ea typeface="Cambria" pitchFamily="18" charset="0"/>
              </a:rPr>
              <a:t>Left Side Quick Links: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Virtual Class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Chat (LPU Live)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Online Assessment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Discussion Forum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Exam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Research 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Placement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99748" y="73550"/>
            <a:ext cx="5463739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IN" sz="32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  <a:cs typeface="Calibri" pitchFamily="34" charset="0"/>
              </a:rPr>
              <a:t>Dashboard with quick Links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299200" y="1756766"/>
            <a:ext cx="5080000" cy="37336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N" sz="2133" b="1" dirty="0">
                <a:latin typeface="Cambria" pitchFamily="18" charset="0"/>
                <a:ea typeface="Cambria" pitchFamily="18" charset="0"/>
              </a:rPr>
              <a:t>Middle Section:</a:t>
            </a:r>
            <a:endParaRPr lang="en-IN" sz="2133" dirty="0">
              <a:latin typeface="Cambria" pitchFamily="18" charset="0"/>
              <a:ea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H</a:t>
            </a:r>
            <a:r>
              <a:rPr lang="en-US" sz="2133" dirty="0" err="1">
                <a:latin typeface="Cambria" pitchFamily="18" charset="0"/>
                <a:ea typeface="Cambria" pitchFamily="18" charset="0"/>
              </a:rPr>
              <a:t>appenings</a:t>
            </a:r>
            <a:r>
              <a:rPr lang="en-US" sz="2133" dirty="0">
                <a:latin typeface="Cambria" pitchFamily="18" charset="0"/>
                <a:ea typeface="Cambria" pitchFamily="18" charset="0"/>
              </a:rPr>
              <a:t> 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E-Tutorials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Learner Participation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sz="2133" dirty="0">
                <a:latin typeface="Cambria" pitchFamily="18" charset="0"/>
                <a:ea typeface="Cambria" pitchFamily="18" charset="0"/>
              </a:rPr>
              <a:t>Events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sz="2133" dirty="0">
                <a:latin typeface="Cambria" pitchFamily="18" charset="0"/>
                <a:ea typeface="Cambria" pitchFamily="18" charset="0"/>
              </a:rPr>
              <a:t>Today's Virtual Classes(Time Table, Attendance)</a:t>
            </a:r>
            <a:endParaRPr lang="en-IN" sz="2133" dirty="0">
              <a:latin typeface="Cambria" pitchFamily="18" charset="0"/>
              <a:ea typeface="Cambria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Assignments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My Messages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Calendar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IN" sz="2133" dirty="0">
                <a:latin typeface="Cambria" pitchFamily="18" charset="0"/>
                <a:ea typeface="Cambria" pitchFamily="18" charset="0"/>
              </a:rPr>
              <a:t>Announcements</a:t>
            </a:r>
          </a:p>
        </p:txBody>
      </p:sp>
      <p:cxnSp>
        <p:nvCxnSpPr>
          <p:cNvPr id="6" name="Straight Arrow Connector 5"/>
          <p:cNvCxnSpPr>
            <a:stCxn id="7" idx="2"/>
            <a:endCxn id="58369" idx="0"/>
          </p:cNvCxnSpPr>
          <p:nvPr/>
        </p:nvCxnSpPr>
        <p:spPr>
          <a:xfrm flipH="1">
            <a:off x="2946400" y="658325"/>
            <a:ext cx="2885218" cy="1112225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  <a:endCxn id="12" idx="0"/>
          </p:cNvCxnSpPr>
          <p:nvPr/>
        </p:nvCxnSpPr>
        <p:spPr>
          <a:xfrm>
            <a:off x="5831618" y="658325"/>
            <a:ext cx="3007582" cy="1098441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57393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C23B308A-012D-4ACB-B4D0-DE949E6EABAE}" vid="{55D0ECB7-DA8D-4FC6-B385-552107FD1D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964</TotalTime>
  <Words>3339</Words>
  <Application>Microsoft Office PowerPoint</Application>
  <PresentationFormat>Widescreen</PresentationFormat>
  <Paragraphs>449</Paragraphs>
  <Slides>80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7" baseType="lpstr">
      <vt:lpstr>Arial</vt:lpstr>
      <vt:lpstr>Calibri</vt:lpstr>
      <vt:lpstr>Calibri Light</vt:lpstr>
      <vt:lpstr>Cambria</vt:lpstr>
      <vt:lpstr>Times New Roman</vt:lpstr>
      <vt:lpstr>Wingdings</vt:lpstr>
      <vt:lpstr>Theme1</vt:lpstr>
      <vt:lpstr> </vt:lpstr>
      <vt:lpstr>Learning Management System  “LPU e-Connect”   URL: https://lms.lpuonline.com/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Class (Virtual Lab) Chat (LPU Live) Online Assessment Discussion Forum Exam Research  Placement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Happenings  E-Tutorials Learner Participation  Events Today's Virtual Classes(Time Table, Attendance)  Assignments   My Messages  Calendar Announcements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Mobile App-LPU Online Play store: Android  Apple Store: 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rohit.8091741@gmail.com</dc:creator>
  <cp:lastModifiedBy>annavinocha@gmail.com</cp:lastModifiedBy>
  <cp:revision>55</cp:revision>
  <dcterms:created xsi:type="dcterms:W3CDTF">2023-09-26T05:52:34Z</dcterms:created>
  <dcterms:modified xsi:type="dcterms:W3CDTF">2024-02-15T06:34:44Z</dcterms:modified>
</cp:coreProperties>
</file>